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57" r:id="rId4"/>
    <p:sldId id="272" r:id="rId5"/>
    <p:sldId id="258" r:id="rId6"/>
    <p:sldId id="270" r:id="rId7"/>
    <p:sldId id="260" r:id="rId8"/>
    <p:sldId id="273" r:id="rId9"/>
    <p:sldId id="274" r:id="rId10"/>
    <p:sldId id="261" r:id="rId11"/>
    <p:sldId id="277" r:id="rId12"/>
    <p:sldId id="276" r:id="rId13"/>
    <p:sldId id="275" r:id="rId14"/>
    <p:sldId id="281" r:id="rId15"/>
    <p:sldId id="268" r:id="rId16"/>
    <p:sldId id="278" r:id="rId17"/>
    <p:sldId id="279" r:id="rId18"/>
    <p:sldId id="280" r:id="rId19"/>
    <p:sldId id="262" r:id="rId20"/>
    <p:sldId id="267" r:id="rId21"/>
    <p:sldId id="265" r:id="rId22"/>
    <p:sldId id="282" r:id="rId23"/>
    <p:sldId id="264" r:id="rId24"/>
    <p:sldId id="283" r:id="rId25"/>
    <p:sldId id="284" r:id="rId26"/>
    <p:sldId id="285" r:id="rId27"/>
    <p:sldId id="286" r:id="rId28"/>
    <p:sldId id="287" r:id="rId29"/>
    <p:sldId id="288" r:id="rId30"/>
    <p:sldId id="28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F802"/>
    <a:srgbClr val="2CDC0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63AB84-4AB9-4CCC-A7FC-4FF938EE8B3D}" type="datetimeFigureOut">
              <a:rPr lang="en-US" smtClean="0"/>
              <a:pPr/>
              <a:t>11/9/2010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808F24-6166-4E9F-AB0D-222016E2170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3AB84-4AB9-4CCC-A7FC-4FF938EE8B3D}" type="datetimeFigureOut">
              <a:rPr lang="en-US" smtClean="0"/>
              <a:pPr/>
              <a:t>11/9/2010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808F24-6166-4E9F-AB0D-222016E2170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3AB84-4AB9-4CCC-A7FC-4FF938EE8B3D}" type="datetimeFigureOut">
              <a:rPr lang="en-US" smtClean="0"/>
              <a:pPr/>
              <a:t>11/9/2010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808F24-6166-4E9F-AB0D-222016E2170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63AB84-4AB9-4CCC-A7FC-4FF938EE8B3D}" type="datetimeFigureOut">
              <a:rPr lang="en-US" smtClean="0"/>
              <a:pPr/>
              <a:t>11/9/2010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808F24-6166-4E9F-AB0D-222016E2170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63AB84-4AB9-4CCC-A7FC-4FF938EE8B3D}" type="datetimeFigureOut">
              <a:rPr lang="en-US" smtClean="0"/>
              <a:pPr/>
              <a:t>11/9/2010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808F24-6166-4E9F-AB0D-222016E2170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63AB84-4AB9-4CCC-A7FC-4FF938EE8B3D}" type="datetimeFigureOut">
              <a:rPr lang="en-US" smtClean="0"/>
              <a:pPr/>
              <a:t>11/9/2010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808F24-6166-4E9F-AB0D-222016E2170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63AB84-4AB9-4CCC-A7FC-4FF938EE8B3D}" type="datetimeFigureOut">
              <a:rPr lang="en-US" smtClean="0"/>
              <a:pPr/>
              <a:t>11/9/2010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808F24-6166-4E9F-AB0D-222016E2170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63AB84-4AB9-4CCC-A7FC-4FF938EE8B3D}" type="datetimeFigureOut">
              <a:rPr lang="en-US" smtClean="0"/>
              <a:pPr/>
              <a:t>11/9/2010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808F24-6166-4E9F-AB0D-222016E2170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63AB84-4AB9-4CCC-A7FC-4FF938EE8B3D}" type="datetimeFigureOut">
              <a:rPr lang="en-US" smtClean="0"/>
              <a:pPr/>
              <a:t>11/9/2010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808F24-6166-4E9F-AB0D-222016E2170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3AB84-4AB9-4CCC-A7FC-4FF938EE8B3D}" type="datetimeFigureOut">
              <a:rPr lang="en-US" smtClean="0"/>
              <a:pPr/>
              <a:t>11/9/2010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808F24-6166-4E9F-AB0D-222016E2170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63AB84-4AB9-4CCC-A7FC-4FF938EE8B3D}" type="datetimeFigureOut">
              <a:rPr lang="en-US" smtClean="0"/>
              <a:pPr/>
              <a:t>11/9/2010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808F24-6166-4E9F-AB0D-222016E2170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1F80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3AB84-4AB9-4CCC-A7FC-4FF938EE8B3D}" type="datetimeFigureOut">
              <a:rPr lang="en-US" smtClean="0"/>
              <a:pPr/>
              <a:t>11/9/2010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08F24-6166-4E9F-AB0D-222016E2170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 5</a:t>
            </a:r>
            <a:endParaRPr lang="en-US" dirty="0"/>
          </a:p>
        </p:txBody>
      </p:sp>
      <p:sp>
        <p:nvSpPr>
          <p:cNvPr id="3" name="Subtitle 2"/>
          <p:cNvSpPr>
            <a:spLocks noGrp="1"/>
          </p:cNvSpPr>
          <p:nvPr>
            <p:ph type="subTitle" idx="1"/>
          </p:nvPr>
        </p:nvSpPr>
        <p:spPr/>
        <p:txBody>
          <a:bodyPr/>
          <a:lstStyle/>
          <a:p>
            <a:r>
              <a:rPr lang="en-US" dirty="0" smtClean="0">
                <a:solidFill>
                  <a:schemeClr val="tx2"/>
                </a:solidFill>
              </a:rPr>
              <a:t>Civil War - Reconstruction</a:t>
            </a:r>
            <a:endParaRPr lang="en-US"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Battles</a:t>
            </a:r>
            <a:endParaRPr lang="en-US" dirty="0"/>
          </a:p>
        </p:txBody>
      </p:sp>
      <p:sp>
        <p:nvSpPr>
          <p:cNvPr id="7" name="Content Placeholder 6"/>
          <p:cNvSpPr>
            <a:spLocks noGrp="1"/>
          </p:cNvSpPr>
          <p:nvPr>
            <p:ph idx="1"/>
          </p:nvPr>
        </p:nvSpPr>
        <p:spPr>
          <a:xfrm>
            <a:off x="0" y="1295400"/>
            <a:ext cx="9144000" cy="5562600"/>
          </a:xfrm>
        </p:spPr>
        <p:txBody>
          <a:bodyPr>
            <a:normAutofit fontScale="92500"/>
          </a:bodyPr>
          <a:lstStyle/>
          <a:p>
            <a:r>
              <a:rPr lang="en-US" dirty="0" smtClean="0"/>
              <a:t>Fort Sumter:  April, 1861 </a:t>
            </a:r>
            <a:r>
              <a:rPr lang="en-US" b="1" dirty="0" smtClean="0"/>
              <a:t>(South wins)</a:t>
            </a:r>
          </a:p>
          <a:p>
            <a:pPr lvl="1"/>
            <a:r>
              <a:rPr lang="en-US" dirty="0" smtClean="0"/>
              <a:t>1</a:t>
            </a:r>
            <a:r>
              <a:rPr lang="en-US" baseline="30000" dirty="0" smtClean="0"/>
              <a:t>st</a:t>
            </a:r>
            <a:r>
              <a:rPr lang="en-US" dirty="0" smtClean="0"/>
              <a:t> Battle of the Civil War</a:t>
            </a:r>
          </a:p>
          <a:p>
            <a:pPr lvl="1"/>
            <a:r>
              <a:rPr lang="en-US" dirty="0" smtClean="0"/>
              <a:t>Confederates fire on Union Forces</a:t>
            </a:r>
          </a:p>
          <a:p>
            <a:pPr lvl="1"/>
            <a:r>
              <a:rPr lang="en-US" dirty="0" smtClean="0"/>
              <a:t>Lincoln is forced to take action against the South</a:t>
            </a:r>
          </a:p>
          <a:p>
            <a:r>
              <a:rPr lang="en-US" dirty="0" smtClean="0"/>
              <a:t>Antietam:  September, 1862 </a:t>
            </a:r>
            <a:r>
              <a:rPr lang="en-US" b="1" dirty="0" smtClean="0"/>
              <a:t>(Tie)</a:t>
            </a:r>
          </a:p>
          <a:p>
            <a:pPr lvl="1"/>
            <a:r>
              <a:rPr lang="en-US" dirty="0" smtClean="0"/>
              <a:t>1</a:t>
            </a:r>
            <a:r>
              <a:rPr lang="en-US" baseline="30000" dirty="0" smtClean="0"/>
              <a:t>st</a:t>
            </a:r>
            <a:r>
              <a:rPr lang="en-US" dirty="0" smtClean="0"/>
              <a:t> Major battle on northern soil</a:t>
            </a:r>
          </a:p>
          <a:p>
            <a:pPr lvl="1"/>
            <a:r>
              <a:rPr lang="en-US" dirty="0" smtClean="0"/>
              <a:t>26,000 total casualties</a:t>
            </a:r>
          </a:p>
          <a:p>
            <a:r>
              <a:rPr lang="en-US" dirty="0" smtClean="0"/>
              <a:t>Vicksburg:  May-July, 1863 </a:t>
            </a:r>
            <a:r>
              <a:rPr lang="en-US" b="1" dirty="0" smtClean="0"/>
              <a:t>(North Wins)</a:t>
            </a:r>
          </a:p>
          <a:p>
            <a:pPr lvl="1"/>
            <a:r>
              <a:rPr lang="en-US" dirty="0" smtClean="0"/>
              <a:t>Grant attack Confederate forces attempting to take control of the Mississippi River (part of the Anaconda Plan)</a:t>
            </a:r>
          </a:p>
          <a:p>
            <a:pPr lvl="1"/>
            <a:r>
              <a:rPr lang="en-US" dirty="0" smtClean="0"/>
              <a:t>Union victory cut off supplies to southern states/troops</a:t>
            </a:r>
          </a:p>
          <a:p>
            <a:pPr lvl="1"/>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1746" name="Picture 2" descr="http://www.charlestonbatterytour.com/fort-sumter-fire.jpg"/>
          <p:cNvPicPr>
            <a:picLocks noChangeAspect="1" noChangeArrowheads="1"/>
          </p:cNvPicPr>
          <p:nvPr/>
        </p:nvPicPr>
        <p:blipFill>
          <a:blip r:embed="rId2" cstate="print"/>
          <a:srcRect/>
          <a:stretch>
            <a:fillRect/>
          </a:stretch>
        </p:blipFill>
        <p:spPr bwMode="auto">
          <a:xfrm>
            <a:off x="-381000" y="0"/>
            <a:ext cx="10210800" cy="743474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2770" name="Picture 2" descr="http://www.sonofthesouth.net/leefoundation/Antietam/dead-soldier-antietam.jpg"/>
          <p:cNvPicPr>
            <a:picLocks noChangeAspect="1" noChangeArrowheads="1"/>
          </p:cNvPicPr>
          <p:nvPr/>
        </p:nvPicPr>
        <p:blipFill>
          <a:blip r:embed="rId2" cstate="print"/>
          <a:srcRect/>
          <a:stretch>
            <a:fillRect/>
          </a:stretch>
        </p:blipFill>
        <p:spPr bwMode="auto">
          <a:xfrm>
            <a:off x="-1" y="0"/>
            <a:ext cx="9769693"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22" name="Picture 2" descr="http://mrlincolnshightechwar.com/illustration_leads/Anaconda_Plan.jpg"/>
          <p:cNvPicPr>
            <a:picLocks noChangeAspect="1" noChangeArrowheads="1"/>
          </p:cNvPicPr>
          <p:nvPr/>
        </p:nvPicPr>
        <p:blipFill>
          <a:blip r:embed="rId2" cstate="print"/>
          <a:srcRect/>
          <a:stretch>
            <a:fillRect/>
          </a:stretch>
        </p:blipFill>
        <p:spPr bwMode="auto">
          <a:xfrm>
            <a:off x="0" y="0"/>
            <a:ext cx="9144000" cy="708025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oregonmag.com/Union%20Gunboats%20at%20Vicksburg.jpg"/>
          <p:cNvPicPr>
            <a:picLocks noChangeAspect="1" noChangeArrowheads="1"/>
          </p:cNvPicPr>
          <p:nvPr/>
        </p:nvPicPr>
        <p:blipFill>
          <a:blip r:embed="rId2" cstate="print"/>
          <a:srcRect/>
          <a:stretch>
            <a:fillRect/>
          </a:stretch>
        </p:blipFill>
        <p:spPr bwMode="auto">
          <a:xfrm>
            <a:off x="-144032" y="609600"/>
            <a:ext cx="9288032" cy="5791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Battles</a:t>
            </a:r>
            <a:endParaRPr lang="en-US" dirty="0"/>
          </a:p>
        </p:txBody>
      </p:sp>
      <p:sp>
        <p:nvSpPr>
          <p:cNvPr id="3" name="Content Placeholder 2"/>
          <p:cNvSpPr>
            <a:spLocks noGrp="1"/>
          </p:cNvSpPr>
          <p:nvPr>
            <p:ph idx="1"/>
          </p:nvPr>
        </p:nvSpPr>
        <p:spPr>
          <a:xfrm>
            <a:off x="0" y="1295400"/>
            <a:ext cx="9144000" cy="5562600"/>
          </a:xfrm>
        </p:spPr>
        <p:txBody>
          <a:bodyPr>
            <a:normAutofit lnSpcReduction="10000"/>
          </a:bodyPr>
          <a:lstStyle/>
          <a:p>
            <a:r>
              <a:rPr lang="en-US" dirty="0" smtClean="0"/>
              <a:t>Gettysburg:  July, 1863 </a:t>
            </a:r>
            <a:r>
              <a:rPr lang="en-US" b="1" dirty="0" smtClean="0"/>
              <a:t>(North Wins)</a:t>
            </a:r>
          </a:p>
          <a:p>
            <a:pPr lvl="1"/>
            <a:r>
              <a:rPr lang="en-US" dirty="0" smtClean="0"/>
              <a:t>3 Day Battle, 50,000 +++ killed</a:t>
            </a:r>
          </a:p>
          <a:p>
            <a:pPr lvl="1"/>
            <a:r>
              <a:rPr lang="en-US" dirty="0" smtClean="0"/>
              <a:t> Deadliest battle of the American Civil War</a:t>
            </a:r>
          </a:p>
          <a:p>
            <a:pPr lvl="1"/>
            <a:r>
              <a:rPr lang="en-US" dirty="0" smtClean="0"/>
              <a:t>Lee gave up attempts to invade the Union</a:t>
            </a:r>
          </a:p>
          <a:p>
            <a:r>
              <a:rPr lang="en-US" dirty="0" smtClean="0"/>
              <a:t>Atlanta:  July-September, 1864 </a:t>
            </a:r>
            <a:r>
              <a:rPr lang="en-US" b="1" dirty="0" smtClean="0"/>
              <a:t>(North Wins)</a:t>
            </a:r>
          </a:p>
          <a:p>
            <a:pPr lvl="1"/>
            <a:r>
              <a:rPr lang="en-US" dirty="0" smtClean="0"/>
              <a:t>Atlanta was the center of Confederate manufacturing and railway traffic</a:t>
            </a:r>
          </a:p>
          <a:p>
            <a:pPr lvl="1"/>
            <a:r>
              <a:rPr lang="en-US" dirty="0" smtClean="0"/>
              <a:t>Sherman’s March to the Sea destroys EVERYTHING between ATL and Savannah</a:t>
            </a:r>
          </a:p>
          <a:p>
            <a:r>
              <a:rPr lang="en-US" dirty="0" smtClean="0"/>
              <a:t>Appomattox Court House:  April 9, 1865</a:t>
            </a:r>
          </a:p>
          <a:p>
            <a:pPr lvl="1"/>
            <a:r>
              <a:rPr lang="en-US" dirty="0" smtClean="0"/>
              <a:t>General Lee Surrenders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4800600"/>
            <a:ext cx="9144000" cy="2057400"/>
          </a:xfrm>
        </p:spPr>
        <p:txBody>
          <a:bodyPr/>
          <a:lstStyle/>
          <a:p>
            <a:endParaRPr lang="en-US" dirty="0"/>
          </a:p>
        </p:txBody>
      </p:sp>
      <p:pic>
        <p:nvPicPr>
          <p:cNvPr id="36866" name="Picture 2" descr="http://ro3011.k12.sd.us/event/pics/battle%20pics/gettysburg.jpg"/>
          <p:cNvPicPr>
            <a:picLocks noChangeAspect="1" noChangeArrowheads="1"/>
          </p:cNvPicPr>
          <p:nvPr/>
        </p:nvPicPr>
        <p:blipFill>
          <a:blip r:embed="rId2" cstate="print"/>
          <a:srcRect/>
          <a:stretch>
            <a:fillRect/>
          </a:stretch>
        </p:blipFill>
        <p:spPr bwMode="auto">
          <a:xfrm>
            <a:off x="0" y="990600"/>
            <a:ext cx="9144000" cy="487680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3124200"/>
            <a:ext cx="9144000" cy="3733800"/>
          </a:xfrm>
        </p:spPr>
        <p:txBody>
          <a:bodyPr/>
          <a:lstStyle/>
          <a:p>
            <a:endParaRPr lang="en-US" dirty="0"/>
          </a:p>
        </p:txBody>
      </p:sp>
      <p:pic>
        <p:nvPicPr>
          <p:cNvPr id="35842" name="Picture 2" descr="http://www.sonofthesouth.net/leefoundation/civil-war/1865/january/atlanta-burning.jpg"/>
          <p:cNvPicPr>
            <a:picLocks noChangeAspect="1" noChangeArrowheads="1"/>
          </p:cNvPicPr>
          <p:nvPr/>
        </p:nvPicPr>
        <p:blipFill>
          <a:blip r:embed="rId2" cstate="print"/>
          <a:srcRect/>
          <a:stretch>
            <a:fillRect/>
          </a:stretch>
        </p:blipFill>
        <p:spPr bwMode="auto">
          <a:xfrm>
            <a:off x="-457200" y="2362200"/>
            <a:ext cx="9983272" cy="316434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4818" name="Picture 2" descr="http://americaincontext.files.wordpress.com/2008/01/roccosurrender.jpg"/>
          <p:cNvPicPr>
            <a:picLocks noChangeAspect="1" noChangeArrowheads="1"/>
          </p:cNvPicPr>
          <p:nvPr/>
        </p:nvPicPr>
        <p:blipFill>
          <a:blip r:embed="rId2" cstate="print"/>
          <a:srcRect/>
          <a:stretch>
            <a:fillRect/>
          </a:stretch>
        </p:blipFill>
        <p:spPr bwMode="auto">
          <a:xfrm>
            <a:off x="17586" y="457200"/>
            <a:ext cx="9126414" cy="594360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Emancipation Proclamation</a:t>
            </a:r>
            <a:endParaRPr lang="en-US" dirty="0"/>
          </a:p>
        </p:txBody>
      </p:sp>
      <p:sp>
        <p:nvSpPr>
          <p:cNvPr id="3" name="Content Placeholder 2"/>
          <p:cNvSpPr>
            <a:spLocks noGrp="1"/>
          </p:cNvSpPr>
          <p:nvPr>
            <p:ph idx="1"/>
          </p:nvPr>
        </p:nvSpPr>
        <p:spPr>
          <a:xfrm>
            <a:off x="0" y="1219200"/>
            <a:ext cx="8686800" cy="4906963"/>
          </a:xfrm>
        </p:spPr>
        <p:txBody>
          <a:bodyPr/>
          <a:lstStyle/>
          <a:p>
            <a:r>
              <a:rPr lang="en-US" dirty="0" smtClean="0"/>
              <a:t>January 1, 1863</a:t>
            </a:r>
          </a:p>
          <a:p>
            <a:r>
              <a:rPr lang="en-US" dirty="0" smtClean="0"/>
              <a:t>Emancipated (freed) all slaves held in the Confederate states</a:t>
            </a:r>
          </a:p>
          <a:p>
            <a:r>
              <a:rPr lang="en-US" dirty="0" smtClean="0"/>
              <a:t>Officially made the war about ending slavery</a:t>
            </a:r>
          </a:p>
          <a:p>
            <a:r>
              <a:rPr lang="en-US" dirty="0" smtClean="0"/>
              <a:t>13</a:t>
            </a:r>
            <a:r>
              <a:rPr lang="en-US" baseline="30000" dirty="0" smtClean="0"/>
              <a:t>th</a:t>
            </a:r>
            <a:r>
              <a:rPr lang="en-US" dirty="0" smtClean="0"/>
              <a:t> Amendment                                                                             </a:t>
            </a:r>
          </a:p>
          <a:p>
            <a:pPr>
              <a:buNone/>
            </a:pPr>
            <a:r>
              <a:rPr lang="en-US" dirty="0" smtClean="0"/>
              <a:t>Frees the slaves</a:t>
            </a:r>
          </a:p>
        </p:txBody>
      </p:sp>
      <p:pic>
        <p:nvPicPr>
          <p:cNvPr id="6146" name="Picture 2" descr="http://www.senate.gov/artandhistory/art/resources/graphic/xlarge/33_00005.jpg"/>
          <p:cNvPicPr>
            <a:picLocks noChangeAspect="1" noChangeArrowheads="1"/>
          </p:cNvPicPr>
          <p:nvPr/>
        </p:nvPicPr>
        <p:blipFill>
          <a:blip r:embed="rId2" cstate="print"/>
          <a:srcRect/>
          <a:stretch>
            <a:fillRect/>
          </a:stretch>
        </p:blipFill>
        <p:spPr bwMode="auto">
          <a:xfrm>
            <a:off x="3333750" y="3429000"/>
            <a:ext cx="5810250" cy="3810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6626" name="Picture 2" descr="http://research.surnames.com/images/civil_war_soldiers.jpg"/>
          <p:cNvPicPr>
            <a:picLocks noChangeAspect="1" noChangeArrowheads="1"/>
          </p:cNvPicPr>
          <p:nvPr/>
        </p:nvPicPr>
        <p:blipFill>
          <a:blip r:embed="rId2" cstate="print"/>
          <a:srcRect/>
          <a:stretch>
            <a:fillRect/>
          </a:stretch>
        </p:blipFill>
        <p:spPr bwMode="auto">
          <a:xfrm>
            <a:off x="990600" y="-48135"/>
            <a:ext cx="7315200" cy="708711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Habeas Corpus</a:t>
            </a:r>
            <a:endParaRPr lang="en-US" dirty="0"/>
          </a:p>
        </p:txBody>
      </p:sp>
      <p:sp>
        <p:nvSpPr>
          <p:cNvPr id="3" name="Content Placeholder 2"/>
          <p:cNvSpPr>
            <a:spLocks noGrp="1"/>
          </p:cNvSpPr>
          <p:nvPr>
            <p:ph idx="1"/>
          </p:nvPr>
        </p:nvSpPr>
        <p:spPr>
          <a:xfrm>
            <a:off x="0" y="1295400"/>
            <a:ext cx="9144000" cy="5562600"/>
          </a:xfrm>
        </p:spPr>
        <p:txBody>
          <a:bodyPr>
            <a:normAutofit/>
          </a:bodyPr>
          <a:lstStyle/>
          <a:p>
            <a:r>
              <a:rPr lang="en-US" dirty="0" smtClean="0"/>
              <a:t>April 27, 1861</a:t>
            </a:r>
          </a:p>
          <a:p>
            <a:r>
              <a:rPr lang="en-US" dirty="0" smtClean="0"/>
              <a:t>Lincoln suspended the constitutional right of </a:t>
            </a:r>
            <a:r>
              <a:rPr lang="en-US" i="1" dirty="0" smtClean="0"/>
              <a:t>habeas corpus</a:t>
            </a:r>
          </a:p>
          <a:p>
            <a:pPr lvl="1"/>
            <a:r>
              <a:rPr lang="en-US" dirty="0" smtClean="0"/>
              <a:t>the legal rule that anyone imprisoned must be taken before a judge to determine guilt/innocence if the prisoner is being legally held in custody</a:t>
            </a:r>
            <a:endParaRPr lang="en-US" i="1" dirty="0" smtClean="0"/>
          </a:p>
          <a:p>
            <a:r>
              <a:rPr lang="en-US" dirty="0" smtClean="0"/>
              <a:t>Constitution allows a president to suspend habeas corpus during a national emergency</a:t>
            </a:r>
          </a:p>
          <a:p>
            <a:r>
              <a:rPr lang="en-US" dirty="0" smtClean="0"/>
              <a:t>13,000 Confederate sympathizers were arrested in the North without trial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Gettysburg Address</a:t>
            </a:r>
            <a:endParaRPr lang="en-US" dirty="0"/>
          </a:p>
        </p:txBody>
      </p:sp>
      <p:sp>
        <p:nvSpPr>
          <p:cNvPr id="3" name="Content Placeholder 2"/>
          <p:cNvSpPr>
            <a:spLocks noGrp="1"/>
          </p:cNvSpPr>
          <p:nvPr>
            <p:ph sz="half" idx="1"/>
          </p:nvPr>
        </p:nvSpPr>
        <p:spPr>
          <a:xfrm>
            <a:off x="0" y="1295400"/>
            <a:ext cx="4648200" cy="5334000"/>
          </a:xfrm>
        </p:spPr>
        <p:txBody>
          <a:bodyPr/>
          <a:lstStyle/>
          <a:p>
            <a:r>
              <a:rPr lang="en-US" dirty="0" smtClean="0"/>
              <a:t>November 16, 1863</a:t>
            </a:r>
          </a:p>
          <a:p>
            <a:r>
              <a:rPr lang="en-US" dirty="0" smtClean="0"/>
              <a:t>dedication of a military cemetery at the Gettysburg battlefield four months after</a:t>
            </a:r>
            <a:r>
              <a:rPr lang="en-US" dirty="0"/>
              <a:t> </a:t>
            </a:r>
            <a:r>
              <a:rPr lang="en-US" dirty="0" smtClean="0"/>
              <a:t>the battle occurred</a:t>
            </a:r>
          </a:p>
          <a:p>
            <a:r>
              <a:rPr lang="en-US" dirty="0" smtClean="0"/>
              <a:t>Speech about our great country and how we needed to finish the war</a:t>
            </a:r>
          </a:p>
          <a:p>
            <a:r>
              <a:rPr lang="en-US" dirty="0" smtClean="0"/>
              <a:t>Americans respond jubilantly across the country</a:t>
            </a:r>
          </a:p>
        </p:txBody>
      </p:sp>
      <p:sp>
        <p:nvSpPr>
          <p:cNvPr id="5" name="Content Placeholder 4"/>
          <p:cNvSpPr>
            <a:spLocks noGrp="1"/>
          </p:cNvSpPr>
          <p:nvPr>
            <p:ph sz="half" idx="2"/>
          </p:nvPr>
        </p:nvSpPr>
        <p:spPr/>
        <p:txBody>
          <a:bodyPr/>
          <a:lstStyle/>
          <a:p>
            <a:endParaRPr lang="en-US" dirty="0"/>
          </a:p>
        </p:txBody>
      </p:sp>
      <p:pic>
        <p:nvPicPr>
          <p:cNvPr id="4" name="Picture 2" descr="http://www.civilwarenthusiasts.com/images/Gettysburg_Address.jpg"/>
          <p:cNvPicPr>
            <a:picLocks noChangeAspect="1" noChangeArrowheads="1"/>
          </p:cNvPicPr>
          <p:nvPr/>
        </p:nvPicPr>
        <p:blipFill>
          <a:blip r:embed="rId2" cstate="print"/>
          <a:srcRect/>
          <a:stretch>
            <a:fillRect/>
          </a:stretch>
        </p:blipFill>
        <p:spPr bwMode="auto">
          <a:xfrm>
            <a:off x="4618027" y="1295400"/>
            <a:ext cx="4525973" cy="4495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Gettysburg Questions</a:t>
            </a:r>
            <a:endParaRPr lang="en-US" dirty="0"/>
          </a:p>
        </p:txBody>
      </p:sp>
      <p:sp>
        <p:nvSpPr>
          <p:cNvPr id="7" name="Content Placeholder 6"/>
          <p:cNvSpPr>
            <a:spLocks noGrp="1"/>
          </p:cNvSpPr>
          <p:nvPr>
            <p:ph idx="1"/>
          </p:nvPr>
        </p:nvSpPr>
        <p:spPr>
          <a:xfrm>
            <a:off x="0" y="1600200"/>
            <a:ext cx="9144000" cy="5257800"/>
          </a:xfrm>
        </p:spPr>
        <p:txBody>
          <a:bodyPr>
            <a:normAutofit/>
          </a:bodyPr>
          <a:lstStyle/>
          <a:p>
            <a:pPr lvl="1"/>
            <a:r>
              <a:rPr lang="en-US" dirty="0" smtClean="0"/>
              <a:t>For what causes did Lincoln believe the soldiers were fighting in the Civil War? </a:t>
            </a:r>
          </a:p>
          <a:p>
            <a:pPr lvl="1"/>
            <a:r>
              <a:rPr lang="en-US" dirty="0" smtClean="0"/>
              <a:t>Count how often Lincoln uses the word "nation" in his Gettysburg Address. Why do you think he uses "nation" repeatedly, and not the word "union" at all? What might "nation" suggest or make clear that "union" does not? </a:t>
            </a:r>
          </a:p>
          <a:p>
            <a:pPr lvl="1"/>
            <a:r>
              <a:rPr lang="en-US" dirty="0" smtClean="0"/>
              <a:t>Lincoln never mentions slavery in his Gettysburg Address. Why not? How is it implied in his dedicatory remarks?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Lincoln’s Second Inaugural Address</a:t>
            </a:r>
            <a:endParaRPr lang="en-US" dirty="0"/>
          </a:p>
        </p:txBody>
      </p:sp>
      <p:sp>
        <p:nvSpPr>
          <p:cNvPr id="3" name="Content Placeholder 2"/>
          <p:cNvSpPr>
            <a:spLocks noGrp="1"/>
          </p:cNvSpPr>
          <p:nvPr>
            <p:ph idx="1"/>
          </p:nvPr>
        </p:nvSpPr>
        <p:spPr>
          <a:xfrm>
            <a:off x="0" y="1143000"/>
            <a:ext cx="9144000" cy="5715000"/>
          </a:xfrm>
        </p:spPr>
        <p:txBody>
          <a:bodyPr>
            <a:normAutofit/>
          </a:bodyPr>
          <a:lstStyle/>
          <a:p>
            <a:r>
              <a:rPr lang="en-US" dirty="0" smtClean="0"/>
              <a:t>March 4, 1865</a:t>
            </a:r>
          </a:p>
          <a:p>
            <a:r>
              <a:rPr lang="en-US" dirty="0" smtClean="0"/>
              <a:t>Lincoln speaks to the nation about the war and putting the country back together in his 2</a:t>
            </a:r>
            <a:r>
              <a:rPr lang="en-US" baseline="30000" dirty="0" smtClean="0"/>
              <a:t>nd</a:t>
            </a:r>
            <a:r>
              <a:rPr lang="en-US" dirty="0" smtClean="0"/>
              <a:t> term</a:t>
            </a:r>
          </a:p>
          <a:p>
            <a:r>
              <a:rPr lang="en-US" dirty="0" smtClean="0"/>
              <a:t>Lincoln expressed sorrow that the states had not been able to resolve their differences peacefully</a:t>
            </a:r>
          </a:p>
          <a:p>
            <a:r>
              <a:rPr lang="en-US" dirty="0" smtClean="0"/>
              <a:t>Urged Americans not to seek revenge on slaveholders and their supporters/military</a:t>
            </a:r>
          </a:p>
          <a:p>
            <a:r>
              <a:rPr lang="en-US" dirty="0" smtClean="0"/>
              <a:t>Addressed the major issues in the country at the time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you were President…</a:t>
            </a:r>
            <a:endParaRPr lang="en-US" dirty="0"/>
          </a:p>
        </p:txBody>
      </p:sp>
      <p:sp>
        <p:nvSpPr>
          <p:cNvPr id="3" name="Content Placeholder 2"/>
          <p:cNvSpPr>
            <a:spLocks noGrp="1"/>
          </p:cNvSpPr>
          <p:nvPr>
            <p:ph idx="1"/>
          </p:nvPr>
        </p:nvSpPr>
        <p:spPr/>
        <p:txBody>
          <a:bodyPr/>
          <a:lstStyle/>
          <a:p>
            <a:r>
              <a:rPr lang="en-US" dirty="0" smtClean="0"/>
              <a:t>Lincoln’s 2</a:t>
            </a:r>
            <a:r>
              <a:rPr lang="en-US" baseline="30000" dirty="0" smtClean="0"/>
              <a:t>nd</a:t>
            </a:r>
            <a:r>
              <a:rPr lang="en-US" dirty="0" smtClean="0"/>
              <a:t> Inaugural address let people know what he thought about everything going on in the country.</a:t>
            </a:r>
          </a:p>
          <a:p>
            <a:r>
              <a:rPr lang="en-US" dirty="0" smtClean="0"/>
              <a:t>If you were elected president today, what are the three main issues that you would want to change about America starting tomorrow?  </a:t>
            </a:r>
          </a:p>
          <a:p>
            <a:r>
              <a:rPr lang="en-US" dirty="0" smtClean="0"/>
              <a:t>In a primetime television event, what would you want to tell Americans?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Assassination</a:t>
            </a:r>
            <a:endParaRPr lang="en-US" dirty="0"/>
          </a:p>
        </p:txBody>
      </p:sp>
      <p:sp>
        <p:nvSpPr>
          <p:cNvPr id="3" name="Content Placeholder 2"/>
          <p:cNvSpPr>
            <a:spLocks noGrp="1"/>
          </p:cNvSpPr>
          <p:nvPr>
            <p:ph idx="1"/>
          </p:nvPr>
        </p:nvSpPr>
        <p:spPr/>
        <p:txBody>
          <a:bodyPr/>
          <a:lstStyle/>
          <a:p>
            <a:r>
              <a:rPr lang="en-US" dirty="0" smtClean="0"/>
              <a:t>John Wilkes Booth Kills Abraham Lincoln in the Ford Theatre</a:t>
            </a:r>
          </a:p>
          <a:p>
            <a:r>
              <a:rPr lang="en-US" dirty="0" smtClean="0"/>
              <a:t>Lincoln is succeeded by Andrew Johnson</a:t>
            </a:r>
          </a:p>
          <a:p>
            <a:r>
              <a:rPr lang="en-US" dirty="0" smtClean="0"/>
              <a:t>Johnson carries on Lincoln's plans for Reconstruction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President Andrew Johnson's Plan</a:t>
            </a:r>
            <a:br>
              <a:rPr lang="en-US" i="1" dirty="0" smtClean="0"/>
            </a:br>
            <a:r>
              <a:rPr lang="en-US" i="1" dirty="0" smtClean="0"/>
              <a:t>(Presidential Reconstruction)</a:t>
            </a:r>
            <a:endParaRPr lang="en-US" dirty="0"/>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dirty="0" smtClean="0"/>
              <a:t>Lincoln’s 10% Plan</a:t>
            </a:r>
          </a:p>
          <a:p>
            <a:r>
              <a:rPr lang="en-US" dirty="0" smtClean="0"/>
              <a:t>To </a:t>
            </a:r>
            <a:r>
              <a:rPr lang="en-US" dirty="0" smtClean="0"/>
              <a:t>reenter the Union, states had to:</a:t>
            </a:r>
            <a:br>
              <a:rPr lang="en-US" dirty="0" smtClean="0"/>
            </a:br>
            <a:r>
              <a:rPr lang="en-US" dirty="0" smtClean="0"/>
              <a:t>- swear allegiance to the Union</a:t>
            </a:r>
            <a:br>
              <a:rPr lang="en-US" dirty="0" smtClean="0"/>
            </a:br>
            <a:r>
              <a:rPr lang="en-US" dirty="0" smtClean="0"/>
              <a:t>- ratify the 13th amendment</a:t>
            </a:r>
          </a:p>
          <a:p>
            <a:r>
              <a:rPr lang="en-US" dirty="0" smtClean="0"/>
              <a:t>Was willing to pardon high-ranking Confederate officers</a:t>
            </a:r>
          </a:p>
          <a:p>
            <a:r>
              <a:rPr lang="en-US" dirty="0" smtClean="0"/>
              <a:t>Favored states' rights on issues such as giving African Americans the right to vote</a:t>
            </a:r>
          </a:p>
          <a:p>
            <a:r>
              <a:rPr lang="en-US" dirty="0" smtClean="0"/>
              <a:t>Did not support the Freedman's Bureau</a:t>
            </a:r>
          </a:p>
          <a:p>
            <a:r>
              <a:rPr lang="en-US" dirty="0" smtClean="0"/>
              <a:t>Took a conciliatory approach</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Radical Republicans' Plan (Congress)</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dirty="0" smtClean="0"/>
              <a:t>Supported the Freedman's Bureau</a:t>
            </a:r>
            <a:br>
              <a:rPr lang="en-US" dirty="0" smtClean="0"/>
            </a:br>
            <a:r>
              <a:rPr lang="en-US" dirty="0" smtClean="0"/>
              <a:t>- Created schools</a:t>
            </a:r>
            <a:br>
              <a:rPr lang="en-US" dirty="0" smtClean="0"/>
            </a:br>
            <a:r>
              <a:rPr lang="en-US" dirty="0" smtClean="0"/>
              <a:t>- Created hospitals</a:t>
            </a:r>
            <a:br>
              <a:rPr lang="en-US" dirty="0" smtClean="0"/>
            </a:br>
            <a:r>
              <a:rPr lang="en-US" dirty="0" smtClean="0"/>
              <a:t>- Created Industrial Institutes</a:t>
            </a:r>
            <a:br>
              <a:rPr lang="en-US" dirty="0" smtClean="0"/>
            </a:br>
            <a:r>
              <a:rPr lang="en-US" dirty="0" smtClean="0"/>
              <a:t>- Created teacher-training centers</a:t>
            </a:r>
            <a:br>
              <a:rPr lang="en-US" dirty="0" smtClean="0"/>
            </a:br>
            <a:r>
              <a:rPr lang="en-US" dirty="0" smtClean="0"/>
              <a:t>- Distributed food and clothing</a:t>
            </a:r>
          </a:p>
          <a:p>
            <a:r>
              <a:rPr lang="en-US" dirty="0" smtClean="0"/>
              <a:t>Supported Civil Rights Act of 1866, which outlawed Black Codes</a:t>
            </a:r>
          </a:p>
          <a:p>
            <a:r>
              <a:rPr lang="en-US" dirty="0" smtClean="0"/>
              <a:t>Passage of 13th, 14th, and 15th amendments required to reenter Union</a:t>
            </a:r>
          </a:p>
          <a:p>
            <a:r>
              <a:rPr lang="en-US" dirty="0" smtClean="0"/>
              <a:t>Divided the South into five military districts</a:t>
            </a:r>
          </a:p>
          <a:p>
            <a:r>
              <a:rPr lang="en-US" dirty="0" smtClean="0"/>
              <a:t>Supported equal rights for African Americans</a:t>
            </a:r>
          </a:p>
          <a:p>
            <a:r>
              <a:rPr lang="en-US" dirty="0" smtClean="0"/>
              <a:t>Land redistribution:  “40 Acres and a mule”</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Reconstruction Legislation</a:t>
            </a:r>
            <a:endParaRPr lang="en-US" dirty="0"/>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dirty="0" smtClean="0"/>
              <a:t>13</a:t>
            </a:r>
            <a:r>
              <a:rPr lang="en-US" baseline="30000" dirty="0" smtClean="0"/>
              <a:t>th</a:t>
            </a:r>
            <a:r>
              <a:rPr lang="en-US" dirty="0" smtClean="0"/>
              <a:t> Amendment:  Freed slaves</a:t>
            </a:r>
          </a:p>
          <a:p>
            <a:r>
              <a:rPr lang="en-US" dirty="0" smtClean="0"/>
              <a:t>14</a:t>
            </a:r>
            <a:r>
              <a:rPr lang="en-US" baseline="30000" dirty="0" smtClean="0"/>
              <a:t>th</a:t>
            </a:r>
            <a:r>
              <a:rPr lang="en-US" dirty="0" smtClean="0"/>
              <a:t> Amendment:  Gave freed slaves citizenship</a:t>
            </a:r>
          </a:p>
          <a:p>
            <a:r>
              <a:rPr lang="en-US" dirty="0" smtClean="0"/>
              <a:t>15</a:t>
            </a:r>
            <a:r>
              <a:rPr lang="en-US" baseline="30000" dirty="0" smtClean="0"/>
              <a:t>th</a:t>
            </a:r>
            <a:r>
              <a:rPr lang="en-US" dirty="0" smtClean="0"/>
              <a:t> Amendment:  Guaranteed voting rights</a:t>
            </a:r>
          </a:p>
          <a:p>
            <a:r>
              <a:rPr lang="en-US" dirty="0" smtClean="0"/>
              <a:t>Freedmen’s Bureau Acts:  Offered assistance to freed slaves; food, clothing, work, land healthcare</a:t>
            </a:r>
          </a:p>
          <a:p>
            <a:r>
              <a:rPr lang="en-US" dirty="0" smtClean="0"/>
              <a:t>Civil Rights Act of 1866:  granted equal protection under the law to African Americans</a:t>
            </a:r>
          </a:p>
          <a:p>
            <a:r>
              <a:rPr lang="en-US" dirty="0" smtClean="0"/>
              <a:t>Reconstruction Act of 1867:  abolished confederate governments and divided the south into 5 military districts; also set up strict requirements for reentering the Union</a:t>
            </a:r>
          </a:p>
          <a:p>
            <a:r>
              <a:rPr lang="en-US" dirty="0" smtClean="0"/>
              <a:t>Enforcement Act of 1870:  Gave the federal </a:t>
            </a:r>
            <a:r>
              <a:rPr lang="en-US" dirty="0" err="1" smtClean="0"/>
              <a:t>gov’t</a:t>
            </a:r>
            <a:r>
              <a:rPr lang="en-US" dirty="0" smtClean="0"/>
              <a:t> power to enforce the 15</a:t>
            </a:r>
            <a:r>
              <a:rPr lang="en-US" baseline="30000" dirty="0" smtClean="0"/>
              <a:t>th</a:t>
            </a:r>
            <a:r>
              <a:rPr lang="en-US" dirty="0" smtClean="0"/>
              <a:t> </a:t>
            </a:r>
            <a:r>
              <a:rPr lang="en-US" dirty="0" smtClean="0"/>
              <a:t>Amendment</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Opposition to Reconstruction Efforts</a:t>
            </a:r>
            <a:endParaRPr lang="en-US" dirty="0"/>
          </a:p>
        </p:txBody>
      </p:sp>
      <p:sp>
        <p:nvSpPr>
          <p:cNvPr id="3" name="Content Placeholder 2"/>
          <p:cNvSpPr>
            <a:spLocks noGrp="1"/>
          </p:cNvSpPr>
          <p:nvPr>
            <p:ph idx="1"/>
          </p:nvPr>
        </p:nvSpPr>
        <p:spPr>
          <a:xfrm>
            <a:off x="0" y="1219200"/>
            <a:ext cx="9144000" cy="5638800"/>
          </a:xfrm>
        </p:spPr>
        <p:txBody>
          <a:bodyPr>
            <a:normAutofit fontScale="92500" lnSpcReduction="10000"/>
          </a:bodyPr>
          <a:lstStyle/>
          <a:p>
            <a:r>
              <a:rPr lang="en-US" dirty="0" smtClean="0"/>
              <a:t>Not all white Southerners accepted the equal status </a:t>
            </a:r>
            <a:r>
              <a:rPr lang="en-US" dirty="0" smtClean="0"/>
              <a:t>of former </a:t>
            </a:r>
            <a:r>
              <a:rPr lang="en-US" dirty="0" smtClean="0"/>
              <a:t>slaves.</a:t>
            </a:r>
            <a:endParaRPr lang="en-US" dirty="0" smtClean="0"/>
          </a:p>
          <a:p>
            <a:r>
              <a:rPr lang="en-US" dirty="0" smtClean="0"/>
              <a:t>Birth </a:t>
            </a:r>
            <a:r>
              <a:rPr lang="en-US" dirty="0" smtClean="0"/>
              <a:t>of the </a:t>
            </a:r>
            <a:r>
              <a:rPr lang="en-US" dirty="0" smtClean="0"/>
              <a:t>KKK</a:t>
            </a:r>
          </a:p>
          <a:p>
            <a:pPr lvl="1"/>
            <a:r>
              <a:rPr lang="en-US" dirty="0" smtClean="0"/>
              <a:t>Founded </a:t>
            </a:r>
            <a:r>
              <a:rPr lang="en-US" dirty="0" smtClean="0"/>
              <a:t>by veterans of the Confederate Army to fight against </a:t>
            </a:r>
            <a:r>
              <a:rPr lang="en-US" dirty="0" smtClean="0"/>
              <a:t>Reconstruction</a:t>
            </a:r>
          </a:p>
          <a:p>
            <a:pPr lvl="1"/>
            <a:r>
              <a:rPr lang="en-US" dirty="0" smtClean="0"/>
              <a:t>White supremacy organization (terrorists)</a:t>
            </a:r>
          </a:p>
          <a:p>
            <a:r>
              <a:rPr lang="en-US" dirty="0" smtClean="0"/>
              <a:t>Black Codes</a:t>
            </a:r>
          </a:p>
          <a:p>
            <a:pPr lvl="1"/>
            <a:r>
              <a:rPr lang="en-US" dirty="0" smtClean="0"/>
              <a:t>Laws </a:t>
            </a:r>
            <a:r>
              <a:rPr lang="en-US" dirty="0" smtClean="0"/>
              <a:t>written to control the lives of freed slaves in ways slaveholders </a:t>
            </a:r>
            <a:r>
              <a:rPr lang="en-US" dirty="0" smtClean="0"/>
              <a:t>had formerly </a:t>
            </a:r>
            <a:r>
              <a:rPr lang="en-US" dirty="0" smtClean="0"/>
              <a:t>controlled the lives of their slaves</a:t>
            </a:r>
          </a:p>
          <a:p>
            <a:pPr lvl="1"/>
            <a:r>
              <a:rPr lang="en-US" dirty="0" smtClean="0"/>
              <a:t>Black Codes deprived voting rights to </a:t>
            </a:r>
            <a:r>
              <a:rPr lang="en-US" dirty="0" smtClean="0"/>
              <a:t>freed slaves </a:t>
            </a:r>
            <a:r>
              <a:rPr lang="en-US" dirty="0" smtClean="0"/>
              <a:t>and allowed plantation owners to take advantage of black workers in ways </a:t>
            </a:r>
            <a:r>
              <a:rPr lang="en-US" dirty="0" smtClean="0"/>
              <a:t>that made </a:t>
            </a:r>
            <a:r>
              <a:rPr lang="en-US" dirty="0" smtClean="0"/>
              <a:t>it seem that slavery had not been abolished.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the Civil War</a:t>
            </a:r>
            <a:endParaRPr lang="en-US" dirty="0"/>
          </a:p>
        </p:txBody>
      </p:sp>
      <p:sp>
        <p:nvSpPr>
          <p:cNvPr id="3" name="Content Placeholder 2"/>
          <p:cNvSpPr>
            <a:spLocks noGrp="1"/>
          </p:cNvSpPr>
          <p:nvPr>
            <p:ph idx="1"/>
          </p:nvPr>
        </p:nvSpPr>
        <p:spPr/>
        <p:txBody>
          <a:bodyPr/>
          <a:lstStyle/>
          <a:p>
            <a:r>
              <a:rPr lang="en-US" dirty="0" smtClean="0"/>
              <a:t>State’s Rights</a:t>
            </a:r>
          </a:p>
          <a:p>
            <a:r>
              <a:rPr lang="en-US" dirty="0" smtClean="0"/>
              <a:t>Slavery</a:t>
            </a:r>
          </a:p>
          <a:p>
            <a:r>
              <a:rPr lang="en-US" dirty="0" smtClean="0"/>
              <a:t>Sectionalism</a:t>
            </a:r>
          </a:p>
          <a:p>
            <a:r>
              <a:rPr lang="en-US" dirty="0" smtClean="0"/>
              <a:t>Differing Economies and views on Tariffs</a:t>
            </a:r>
          </a:p>
          <a:p>
            <a:r>
              <a:rPr lang="en-US" i="1" dirty="0" smtClean="0"/>
              <a:t>Southerners Believe “state </a:t>
            </a:r>
            <a:r>
              <a:rPr lang="en-US" i="1" dirty="0"/>
              <a:t>first and their country second</a:t>
            </a:r>
            <a:r>
              <a:rPr lang="en-US" i="1" dirty="0" smtClean="0"/>
              <a:t>”</a:t>
            </a:r>
          </a:p>
          <a:p>
            <a:r>
              <a:rPr lang="en-US" dirty="0" smtClean="0"/>
              <a:t>Lincoln was committed to preserving the Union(country)</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Impeachment of Johnson </a:t>
            </a:r>
            <a:endParaRPr lang="en-US" dirty="0"/>
          </a:p>
        </p:txBody>
      </p:sp>
      <p:sp>
        <p:nvSpPr>
          <p:cNvPr id="3" name="Content Placeholder 2"/>
          <p:cNvSpPr>
            <a:spLocks noGrp="1"/>
          </p:cNvSpPr>
          <p:nvPr>
            <p:ph idx="1"/>
          </p:nvPr>
        </p:nvSpPr>
        <p:spPr>
          <a:xfrm>
            <a:off x="0" y="685800"/>
            <a:ext cx="9144000" cy="6172200"/>
          </a:xfrm>
        </p:spPr>
        <p:txBody>
          <a:bodyPr>
            <a:normAutofit fontScale="85000" lnSpcReduction="10000"/>
          </a:bodyPr>
          <a:lstStyle/>
          <a:p>
            <a:r>
              <a:rPr lang="en-US" dirty="0" smtClean="0"/>
              <a:t>During </a:t>
            </a:r>
            <a:r>
              <a:rPr lang="en-US" dirty="0" smtClean="0"/>
              <a:t>the Reconstruction period, the biggest issue </a:t>
            </a:r>
            <a:r>
              <a:rPr lang="en-US" dirty="0" smtClean="0"/>
              <a:t>in northern </a:t>
            </a:r>
            <a:r>
              <a:rPr lang="en-US" dirty="0" smtClean="0"/>
              <a:t>and southern states alike was </a:t>
            </a:r>
            <a:r>
              <a:rPr lang="en-US" dirty="0" smtClean="0"/>
              <a:t>the impeachment </a:t>
            </a:r>
            <a:r>
              <a:rPr lang="en-US" dirty="0" smtClean="0"/>
              <a:t>of President Andrew Johnson. </a:t>
            </a:r>
          </a:p>
          <a:p>
            <a:r>
              <a:rPr lang="en-US" dirty="0" smtClean="0"/>
              <a:t>U.S. Constitution allows Congress to remove </a:t>
            </a:r>
            <a:r>
              <a:rPr lang="en-US" dirty="0" smtClean="0"/>
              <a:t>the president </a:t>
            </a:r>
            <a:r>
              <a:rPr lang="en-US" dirty="0" smtClean="0"/>
              <a:t>from office by impeaching (accusing) </a:t>
            </a:r>
            <a:r>
              <a:rPr lang="en-US" dirty="0" smtClean="0"/>
              <a:t>him of </a:t>
            </a:r>
            <a:r>
              <a:rPr lang="en-US" dirty="0" smtClean="0"/>
              <a:t>committing “high crimes and misdemeanors,” </a:t>
            </a:r>
            <a:r>
              <a:rPr lang="en-US" dirty="0" smtClean="0"/>
              <a:t>so Radical </a:t>
            </a:r>
            <a:r>
              <a:rPr lang="en-US" dirty="0" smtClean="0"/>
              <a:t>Republicans impeached Johnson when </a:t>
            </a:r>
            <a:r>
              <a:rPr lang="en-US" dirty="0" smtClean="0"/>
              <a:t>he ignored </a:t>
            </a:r>
            <a:r>
              <a:rPr lang="en-US" dirty="0" smtClean="0"/>
              <a:t>laws they had passed to limit </a:t>
            </a:r>
            <a:r>
              <a:rPr lang="en-US" dirty="0" smtClean="0"/>
              <a:t>presidential powers</a:t>
            </a:r>
            <a:r>
              <a:rPr lang="en-US" dirty="0" smtClean="0"/>
              <a:t>. </a:t>
            </a:r>
            <a:endParaRPr lang="en-US" dirty="0" smtClean="0"/>
          </a:p>
          <a:p>
            <a:r>
              <a:rPr lang="en-US" dirty="0" smtClean="0"/>
              <a:t>They </a:t>
            </a:r>
            <a:r>
              <a:rPr lang="en-US" dirty="0" smtClean="0"/>
              <a:t>passed these laws to stop Johnson </a:t>
            </a:r>
            <a:r>
              <a:rPr lang="en-US" dirty="0" smtClean="0"/>
              <a:t>from curbing </a:t>
            </a:r>
            <a:r>
              <a:rPr lang="en-US" dirty="0" smtClean="0"/>
              <a:t>the Radical Republicans’ hostile treatment </a:t>
            </a:r>
            <a:r>
              <a:rPr lang="en-US" dirty="0" smtClean="0"/>
              <a:t>of former </a:t>
            </a:r>
            <a:r>
              <a:rPr lang="en-US" dirty="0" smtClean="0"/>
              <a:t>Confederate states and their leaders. </a:t>
            </a:r>
            <a:endParaRPr lang="en-US" dirty="0" smtClean="0"/>
          </a:p>
          <a:p>
            <a:r>
              <a:rPr lang="en-US" dirty="0" smtClean="0"/>
              <a:t>After a three-month </a:t>
            </a:r>
            <a:r>
              <a:rPr lang="en-US" dirty="0" smtClean="0"/>
              <a:t>trial in the Senate, Johnson missed </a:t>
            </a:r>
            <a:r>
              <a:rPr lang="en-US" dirty="0" smtClean="0"/>
              <a:t>being convicted </a:t>
            </a:r>
            <a:r>
              <a:rPr lang="en-US" dirty="0" smtClean="0"/>
              <a:t>by one vote, so he was not removed </a:t>
            </a:r>
            <a:r>
              <a:rPr lang="en-US" dirty="0" smtClean="0"/>
              <a:t>from office </a:t>
            </a:r>
            <a:r>
              <a:rPr lang="en-US" dirty="0" smtClean="0"/>
              <a:t>merely because he held political </a:t>
            </a:r>
            <a:r>
              <a:rPr lang="en-US" dirty="0" smtClean="0"/>
              <a:t>opinions unpopular </a:t>
            </a:r>
            <a:r>
              <a:rPr lang="en-US" dirty="0" smtClean="0"/>
              <a:t>among politicians who had the power </a:t>
            </a:r>
            <a:r>
              <a:rPr lang="en-US" dirty="0" smtClean="0"/>
              <a:t>to impeach </a:t>
            </a:r>
            <a:r>
              <a:rPr lang="en-US" dirty="0" smtClean="0"/>
              <a:t>him.</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smtClean="0"/>
              <a:t>Sectionalism</a:t>
            </a:r>
            <a:endParaRPr lang="en-US" dirty="0"/>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27650" name="Picture 2" descr="http://multimedialearning.org/presentations/present14/Slide1.jpg"/>
          <p:cNvPicPr>
            <a:picLocks noChangeAspect="1" noChangeArrowheads="1"/>
          </p:cNvPicPr>
          <p:nvPr/>
        </p:nvPicPr>
        <p:blipFill>
          <a:blip r:embed="rId2" cstate="print"/>
          <a:srcRect/>
          <a:stretch>
            <a:fillRect/>
          </a:stretch>
        </p:blipFill>
        <p:spPr bwMode="auto">
          <a:xfrm>
            <a:off x="1" y="914400"/>
            <a:ext cx="9131298" cy="62769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War begins</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1860- Lincoln Elected</a:t>
            </a:r>
          </a:p>
          <a:p>
            <a:r>
              <a:rPr lang="en-US" dirty="0" smtClean="0"/>
              <a:t>SC and other southern states secede</a:t>
            </a:r>
          </a:p>
          <a:p>
            <a:r>
              <a:rPr lang="en-US" dirty="0" smtClean="0"/>
              <a:t>C.S.A. is formed </a:t>
            </a:r>
          </a:p>
          <a:p>
            <a:r>
              <a:rPr lang="en-US" dirty="0" smtClean="0"/>
              <a:t>Jefferson Davis is elected President of the C.S.A.</a:t>
            </a:r>
          </a:p>
          <a:p>
            <a:r>
              <a:rPr lang="en-US" dirty="0" smtClean="0"/>
              <a:t>Confederate forces attack Fort Sumter (occupied by U.S. Forces)</a:t>
            </a:r>
          </a:p>
          <a:p>
            <a:r>
              <a:rPr lang="en-US" dirty="0" smtClean="0"/>
              <a:t>The Civil War had become a military conflict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media.maps.com/magellan/Images/USAH014-H.gif"/>
          <p:cNvPicPr>
            <a:picLocks noChangeAspect="1" noChangeArrowheads="1"/>
          </p:cNvPicPr>
          <p:nvPr/>
        </p:nvPicPr>
        <p:blipFill>
          <a:blip r:embed="rId2" cstate="print"/>
          <a:srcRect/>
          <a:stretch>
            <a:fillRect/>
          </a:stretch>
        </p:blipFill>
        <p:spPr bwMode="auto">
          <a:xfrm>
            <a:off x="838200" y="0"/>
            <a:ext cx="7391400" cy="726541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Legends of the Civil War</a:t>
            </a:r>
            <a:endParaRPr lang="en-US" dirty="0"/>
          </a:p>
        </p:txBody>
      </p:sp>
      <p:sp>
        <p:nvSpPr>
          <p:cNvPr id="3" name="Text Placeholder 2"/>
          <p:cNvSpPr>
            <a:spLocks noGrp="1"/>
          </p:cNvSpPr>
          <p:nvPr>
            <p:ph type="body" idx="1"/>
          </p:nvPr>
        </p:nvSpPr>
        <p:spPr/>
        <p:txBody>
          <a:bodyPr/>
          <a:lstStyle/>
          <a:p>
            <a:r>
              <a:rPr lang="en-US" dirty="0" smtClean="0"/>
              <a:t>Union (North)</a:t>
            </a:r>
            <a:endParaRPr lang="en-US" dirty="0"/>
          </a:p>
        </p:txBody>
      </p:sp>
      <p:sp>
        <p:nvSpPr>
          <p:cNvPr id="4" name="Content Placeholder 3"/>
          <p:cNvSpPr>
            <a:spLocks noGrp="1"/>
          </p:cNvSpPr>
          <p:nvPr>
            <p:ph sz="half" idx="2"/>
          </p:nvPr>
        </p:nvSpPr>
        <p:spPr>
          <a:xfrm>
            <a:off x="152400" y="2174875"/>
            <a:ext cx="4344988" cy="3951288"/>
          </a:xfrm>
        </p:spPr>
        <p:txBody>
          <a:bodyPr/>
          <a:lstStyle/>
          <a:p>
            <a:r>
              <a:rPr lang="en-US" dirty="0" smtClean="0"/>
              <a:t>Abraham Lincoln</a:t>
            </a:r>
          </a:p>
          <a:p>
            <a:pPr lvl="1"/>
            <a:r>
              <a:rPr lang="en-US" dirty="0" smtClean="0"/>
              <a:t>President</a:t>
            </a:r>
          </a:p>
          <a:p>
            <a:r>
              <a:rPr lang="en-US" dirty="0" smtClean="0"/>
              <a:t>Winfield Scott, George McClellan, Ulysses S. Grant</a:t>
            </a:r>
          </a:p>
          <a:p>
            <a:pPr lvl="1"/>
            <a:r>
              <a:rPr lang="en-US" dirty="0" smtClean="0"/>
              <a:t>Commander of Union Forces</a:t>
            </a:r>
          </a:p>
          <a:p>
            <a:r>
              <a:rPr lang="en-US" dirty="0" smtClean="0"/>
              <a:t>William T. Sherman</a:t>
            </a:r>
          </a:p>
          <a:p>
            <a:pPr lvl="1"/>
            <a:r>
              <a:rPr lang="en-US" dirty="0" smtClean="0"/>
              <a:t>General</a:t>
            </a:r>
            <a:endParaRPr lang="en-US" dirty="0"/>
          </a:p>
        </p:txBody>
      </p:sp>
      <p:sp>
        <p:nvSpPr>
          <p:cNvPr id="5" name="Text Placeholder 4"/>
          <p:cNvSpPr>
            <a:spLocks noGrp="1"/>
          </p:cNvSpPr>
          <p:nvPr>
            <p:ph type="body" sz="quarter" idx="3"/>
          </p:nvPr>
        </p:nvSpPr>
        <p:spPr/>
        <p:txBody>
          <a:bodyPr/>
          <a:lstStyle/>
          <a:p>
            <a:r>
              <a:rPr lang="en-US" dirty="0" smtClean="0"/>
              <a:t>Confederacy (South)</a:t>
            </a:r>
            <a:endParaRPr lang="en-US" dirty="0"/>
          </a:p>
        </p:txBody>
      </p:sp>
      <p:sp>
        <p:nvSpPr>
          <p:cNvPr id="6" name="Content Placeholder 5"/>
          <p:cNvSpPr>
            <a:spLocks noGrp="1"/>
          </p:cNvSpPr>
          <p:nvPr>
            <p:ph sz="quarter" idx="4"/>
          </p:nvPr>
        </p:nvSpPr>
        <p:spPr>
          <a:xfrm>
            <a:off x="4645025" y="2174875"/>
            <a:ext cx="4498975" cy="3951288"/>
          </a:xfrm>
        </p:spPr>
        <p:txBody>
          <a:bodyPr/>
          <a:lstStyle/>
          <a:p>
            <a:r>
              <a:rPr lang="en-US" dirty="0" smtClean="0"/>
              <a:t>Jefferson Davis</a:t>
            </a:r>
          </a:p>
          <a:p>
            <a:pPr lvl="1"/>
            <a:r>
              <a:rPr lang="en-US" dirty="0" smtClean="0"/>
              <a:t>President</a:t>
            </a:r>
          </a:p>
          <a:p>
            <a:r>
              <a:rPr lang="en-US" dirty="0" smtClean="0"/>
              <a:t>Robert E. Lee</a:t>
            </a:r>
          </a:p>
          <a:p>
            <a:pPr lvl="1"/>
            <a:r>
              <a:rPr lang="en-US" dirty="0" smtClean="0"/>
              <a:t>Commander of Confederate Troops</a:t>
            </a:r>
          </a:p>
          <a:p>
            <a:r>
              <a:rPr lang="en-US" dirty="0" smtClean="0"/>
              <a:t>Thomas “Stonewall” Jackson</a:t>
            </a:r>
          </a:p>
          <a:p>
            <a:pPr lvl="1"/>
            <a:r>
              <a:rPr lang="en-US" dirty="0" smtClean="0"/>
              <a:t>General</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endParaRPr lang="en-US" dirty="0"/>
          </a:p>
        </p:txBody>
      </p:sp>
      <p:sp>
        <p:nvSpPr>
          <p:cNvPr id="6" name="Content Placeholder 5"/>
          <p:cNvSpPr>
            <a:spLocks noGrp="1"/>
          </p:cNvSpPr>
          <p:nvPr>
            <p:ph sz="quarter" idx="4"/>
          </p:nvPr>
        </p:nvSpPr>
        <p:spPr/>
        <p:txBody>
          <a:bodyPr/>
          <a:lstStyle/>
          <a:p>
            <a:endParaRPr lang="en-US" dirty="0"/>
          </a:p>
        </p:txBody>
      </p:sp>
      <p:pic>
        <p:nvPicPr>
          <p:cNvPr id="28674" name="Picture 2" descr="http://www.americaslibrary.gov/assets/jb/civil/jb_civil_lincoln2_1_e.jpg"/>
          <p:cNvPicPr>
            <a:picLocks noChangeAspect="1" noChangeArrowheads="1"/>
          </p:cNvPicPr>
          <p:nvPr/>
        </p:nvPicPr>
        <p:blipFill>
          <a:blip r:embed="rId2" cstate="print"/>
          <a:srcRect/>
          <a:stretch>
            <a:fillRect/>
          </a:stretch>
        </p:blipFill>
        <p:spPr bwMode="auto">
          <a:xfrm>
            <a:off x="304801" y="0"/>
            <a:ext cx="2667000" cy="3513130"/>
          </a:xfrm>
          <a:prstGeom prst="rect">
            <a:avLst/>
          </a:prstGeom>
          <a:noFill/>
        </p:spPr>
      </p:pic>
      <p:pic>
        <p:nvPicPr>
          <p:cNvPr id="28676" name="Picture 4" descr="http://sunsite.unc.edu/pub/academic/history/marshall/military/civil_war_usa/pictures/grant1.gif"/>
          <p:cNvPicPr>
            <a:picLocks noChangeAspect="1" noChangeArrowheads="1"/>
          </p:cNvPicPr>
          <p:nvPr/>
        </p:nvPicPr>
        <p:blipFill>
          <a:blip r:embed="rId3" cstate="print"/>
          <a:srcRect/>
          <a:stretch>
            <a:fillRect/>
          </a:stretch>
        </p:blipFill>
        <p:spPr bwMode="auto">
          <a:xfrm>
            <a:off x="3200400" y="0"/>
            <a:ext cx="2514600" cy="3536796"/>
          </a:xfrm>
          <a:prstGeom prst="rect">
            <a:avLst/>
          </a:prstGeom>
          <a:noFill/>
        </p:spPr>
      </p:pic>
      <p:pic>
        <p:nvPicPr>
          <p:cNvPr id="28678" name="Picture 6" descr="http://www.sonofthesouth.net/union-generals/sherman/pictures/general-william-tecumseh-sherman.jpg"/>
          <p:cNvPicPr>
            <a:picLocks noChangeAspect="1" noChangeArrowheads="1"/>
          </p:cNvPicPr>
          <p:nvPr/>
        </p:nvPicPr>
        <p:blipFill>
          <a:blip r:embed="rId4" cstate="print"/>
          <a:srcRect/>
          <a:stretch>
            <a:fillRect/>
          </a:stretch>
        </p:blipFill>
        <p:spPr bwMode="auto">
          <a:xfrm>
            <a:off x="5943600" y="0"/>
            <a:ext cx="2880297" cy="3505200"/>
          </a:xfrm>
          <a:prstGeom prst="rect">
            <a:avLst/>
          </a:prstGeom>
          <a:noFill/>
        </p:spPr>
      </p:pic>
      <p:pic>
        <p:nvPicPr>
          <p:cNvPr id="28680" name="Picture 8" descr="http://fineartamerica.com/images-medium/confederate-president-jefferson-davis-charles-vogan.jpg"/>
          <p:cNvPicPr>
            <a:picLocks noChangeAspect="1" noChangeArrowheads="1"/>
          </p:cNvPicPr>
          <p:nvPr/>
        </p:nvPicPr>
        <p:blipFill>
          <a:blip r:embed="rId5" cstate="print"/>
          <a:srcRect/>
          <a:stretch>
            <a:fillRect/>
          </a:stretch>
        </p:blipFill>
        <p:spPr bwMode="auto">
          <a:xfrm>
            <a:off x="0" y="3276600"/>
            <a:ext cx="2760230" cy="3581400"/>
          </a:xfrm>
          <a:prstGeom prst="rect">
            <a:avLst/>
          </a:prstGeom>
          <a:noFill/>
        </p:spPr>
      </p:pic>
      <p:pic>
        <p:nvPicPr>
          <p:cNvPr id="28682" name="Picture 10" descr="http://a4cgr.files.wordpress.com/2010/01/robert-e-lee.jpg"/>
          <p:cNvPicPr>
            <a:picLocks noChangeAspect="1" noChangeArrowheads="1"/>
          </p:cNvPicPr>
          <p:nvPr/>
        </p:nvPicPr>
        <p:blipFill>
          <a:blip r:embed="rId6" cstate="print"/>
          <a:srcRect/>
          <a:stretch>
            <a:fillRect/>
          </a:stretch>
        </p:blipFill>
        <p:spPr bwMode="auto">
          <a:xfrm>
            <a:off x="3048000" y="3124200"/>
            <a:ext cx="2755386" cy="3733800"/>
          </a:xfrm>
          <a:prstGeom prst="rect">
            <a:avLst/>
          </a:prstGeom>
          <a:noFill/>
        </p:spPr>
      </p:pic>
      <p:pic>
        <p:nvPicPr>
          <p:cNvPr id="28684" name="Picture 12" descr="http://americancivilwar.com/pictures/stonewall_jackson_2.jpeg"/>
          <p:cNvPicPr>
            <a:picLocks noChangeAspect="1" noChangeArrowheads="1"/>
          </p:cNvPicPr>
          <p:nvPr/>
        </p:nvPicPr>
        <p:blipFill>
          <a:blip r:embed="rId7" cstate="print"/>
          <a:srcRect/>
          <a:stretch>
            <a:fillRect/>
          </a:stretch>
        </p:blipFill>
        <p:spPr bwMode="auto">
          <a:xfrm>
            <a:off x="5943600" y="3124200"/>
            <a:ext cx="2956824" cy="3733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Stone Mountain</a:t>
            </a:r>
            <a:endParaRPr lang="en-US" dirty="0"/>
          </a:p>
        </p:txBody>
      </p:sp>
      <p:sp>
        <p:nvSpPr>
          <p:cNvPr id="3" name="Content Placeholder 2"/>
          <p:cNvSpPr>
            <a:spLocks noGrp="1"/>
          </p:cNvSpPr>
          <p:nvPr>
            <p:ph idx="1"/>
          </p:nvPr>
        </p:nvSpPr>
        <p:spPr/>
        <p:txBody>
          <a:bodyPr/>
          <a:lstStyle/>
          <a:p>
            <a:endParaRPr lang="en-US" dirty="0"/>
          </a:p>
        </p:txBody>
      </p:sp>
      <p:pic>
        <p:nvPicPr>
          <p:cNvPr id="29698" name="Picture 2" descr="http://upload.wikimedia.org/wikipedia/commons/8/8d/Stone_mountain_closeup_mosaic_crop.jpg"/>
          <p:cNvPicPr>
            <a:picLocks noChangeAspect="1" noChangeArrowheads="1"/>
          </p:cNvPicPr>
          <p:nvPr/>
        </p:nvPicPr>
        <p:blipFill>
          <a:blip r:embed="rId2" cstate="print"/>
          <a:srcRect/>
          <a:stretch>
            <a:fillRect/>
          </a:stretch>
        </p:blipFill>
        <p:spPr bwMode="auto">
          <a:xfrm>
            <a:off x="-457200" y="1371600"/>
            <a:ext cx="10298492" cy="54864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1530</TotalTime>
  <Words>1008</Words>
  <Application>Microsoft Office PowerPoint</Application>
  <PresentationFormat>On-screen Show (4:3)</PresentationFormat>
  <Paragraphs>124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TEST 5</vt:lpstr>
      <vt:lpstr>Slide 2</vt:lpstr>
      <vt:lpstr>Causes of the Civil War</vt:lpstr>
      <vt:lpstr>Sectionalism</vt:lpstr>
      <vt:lpstr>The War begins</vt:lpstr>
      <vt:lpstr>Slide 6</vt:lpstr>
      <vt:lpstr>Legends of the Civil War</vt:lpstr>
      <vt:lpstr>Slide 8</vt:lpstr>
      <vt:lpstr>Stone Mountain</vt:lpstr>
      <vt:lpstr>Major Battles</vt:lpstr>
      <vt:lpstr>Slide 11</vt:lpstr>
      <vt:lpstr>Slide 12</vt:lpstr>
      <vt:lpstr>Slide 13</vt:lpstr>
      <vt:lpstr>Slide 14</vt:lpstr>
      <vt:lpstr>Major Battles</vt:lpstr>
      <vt:lpstr>Slide 16</vt:lpstr>
      <vt:lpstr>Slide 17</vt:lpstr>
      <vt:lpstr>Slide 18</vt:lpstr>
      <vt:lpstr>Emancipation Proclamation</vt:lpstr>
      <vt:lpstr>Habeas Corpus</vt:lpstr>
      <vt:lpstr>Gettysburg Address</vt:lpstr>
      <vt:lpstr>Gettysburg Questions</vt:lpstr>
      <vt:lpstr>Lincoln’s Second Inaugural Address</vt:lpstr>
      <vt:lpstr>What if you were President…</vt:lpstr>
      <vt:lpstr>Assassination</vt:lpstr>
      <vt:lpstr>President Andrew Johnson's Plan (Presidential Reconstruction)</vt:lpstr>
      <vt:lpstr>Radical Republicans' Plan (Congress)</vt:lpstr>
      <vt:lpstr>Reconstruction Legislation</vt:lpstr>
      <vt:lpstr>Opposition to Reconstruction Efforts</vt:lpstr>
      <vt:lpstr>Impeachment of Johnson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5</dc:title>
  <dc:creator>michael.lawley</dc:creator>
  <cp:lastModifiedBy>michael.lawley</cp:lastModifiedBy>
  <cp:revision>96</cp:revision>
  <dcterms:created xsi:type="dcterms:W3CDTF">2010-10-25T14:59:23Z</dcterms:created>
  <dcterms:modified xsi:type="dcterms:W3CDTF">2010-11-09T22:50:28Z</dcterms:modified>
</cp:coreProperties>
</file>