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7" r:id="rId5"/>
    <p:sldId id="268" r:id="rId6"/>
    <p:sldId id="269" r:id="rId7"/>
    <p:sldId id="258" r:id="rId8"/>
    <p:sldId id="271" r:id="rId9"/>
    <p:sldId id="272" r:id="rId10"/>
    <p:sldId id="273" r:id="rId11"/>
    <p:sldId id="259" r:id="rId12"/>
    <p:sldId id="260" r:id="rId13"/>
    <p:sldId id="275" r:id="rId14"/>
    <p:sldId id="276" r:id="rId15"/>
    <p:sldId id="274" r:id="rId16"/>
    <p:sldId id="261" r:id="rId17"/>
    <p:sldId id="277" r:id="rId18"/>
    <p:sldId id="278" r:id="rId19"/>
    <p:sldId id="279" r:id="rId20"/>
    <p:sldId id="263" r:id="rId21"/>
    <p:sldId id="280" r:id="rId22"/>
    <p:sldId id="281" r:id="rId23"/>
    <p:sldId id="264" r:id="rId24"/>
    <p:sldId id="282" r:id="rId25"/>
    <p:sldId id="283" r:id="rId26"/>
    <p:sldId id="265" r:id="rId27"/>
    <p:sldId id="285" r:id="rId28"/>
    <p:sldId id="284" r:id="rId29"/>
    <p:sldId id="266" r:id="rId30"/>
    <p:sldId id="288" r:id="rId31"/>
    <p:sldId id="287" r:id="rId32"/>
    <p:sldId id="289" r:id="rId33"/>
    <p:sldId id="299" r:id="rId34"/>
    <p:sldId id="292" r:id="rId35"/>
    <p:sldId id="297" r:id="rId36"/>
    <p:sldId id="294" r:id="rId37"/>
    <p:sldId id="290" r:id="rId38"/>
    <p:sldId id="296" r:id="rId39"/>
    <p:sldId id="295" r:id="rId40"/>
    <p:sldId id="291" r:id="rId41"/>
    <p:sldId id="301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DC62-7366-47F5-81FB-8C55DB83727B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C92C-6934-4277-91AE-4FA88E783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history.com/videos/jackie-robinson-changes-the-face-of-america#jackie-robinson-changes-the-face-of-americ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little-rock-9#little-rock-9" TargetMode="External"/><Relationship Id="rId2" Type="http://schemas.openxmlformats.org/officeDocument/2006/relationships/hyperlink" Target="http://www.history.com/videos/voting-rights-bill#george-wallace-opposes-intergr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freedom-march#freedom-march" TargetMode="External"/><Relationship Id="rId2" Type="http://schemas.openxmlformats.org/officeDocument/2006/relationships/hyperlink" Target="http://www.history.com/videos/condoleeza-rice-remembers-mlk#condoleeza-rice-remembers-ml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story.com/videos/martin-luther-king-jr-i-have-a-dream#martin-luther-king-jr-i-have-a-drea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voting-rights-bill#voting-rights-bill" TargetMode="External"/><Relationship Id="rId2" Type="http://schemas.openxmlformats.org/officeDocument/2006/relationships/hyperlink" Target="http://www.history.com/videos/civil-rights-act-of-1964#civil-rights-act-of-196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videos/brown-vs-board-of-education-separate-is-not-equal#brown-vs-board-of-education-separate-is-not-equa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videos/violence-batters-1968-democratic-convention#violence-batters-1968-democratic-convention" TargetMode="External"/><Relationship Id="rId2" Type="http://schemas.openxmlformats.org/officeDocument/2006/relationships/hyperlink" Target="http://www.history.com/videos/robert-f-kennedy-assassinated#robert-f-kennedy-assassin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videos/lbj-civil-rights-and-vietnam#lbj-civil-rights-and-vietna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videos/america-is-drawn-into-the-vietnam-conflict#america-is-drawn-into-the-vietnam-conflic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videos/lbj-gulf-of-tonkin-incident#lbj-gulf-of-tonkin-inciden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videos/tet-offensive-surprises-americans#tet-offensive-surprises-american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videos/four-students-killed-at-kent-state#four-students-killed-at-kent-stat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#11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</a:p>
          <a:p>
            <a:r>
              <a:rPr lang="en-US" dirty="0" smtClean="0"/>
              <a:t>Vietnam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glogster.com/media/4/13/11/65/13116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73312"/>
            <a:ext cx="5943600" cy="693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Jackie Robinson </a:t>
            </a:r>
            <a:r>
              <a:rPr lang="en-US" dirty="0" smtClean="0"/>
              <a:t>becomes the first black baseball player in the Major League.</a:t>
            </a:r>
          </a:p>
          <a:p>
            <a:r>
              <a:rPr lang="en-US" dirty="0" smtClean="0"/>
              <a:t>He played for the Brooklyn Dodgers and was the league MVP in 1949.</a:t>
            </a:r>
            <a:endParaRPr lang="en-US" dirty="0"/>
          </a:p>
        </p:txBody>
      </p:sp>
      <p:pic>
        <p:nvPicPr>
          <p:cNvPr id="17410" name="Picture 2" descr="http://images.wikia.com/baseball/images/4/42/Jrobin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5362831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Brown v Board of Education</a:t>
            </a:r>
          </a:p>
          <a:p>
            <a:r>
              <a:rPr lang="en-US" dirty="0"/>
              <a:t>U.S. Supreme Court declared </a:t>
            </a:r>
            <a:r>
              <a:rPr lang="en-US" dirty="0" smtClean="0"/>
              <a:t>that state </a:t>
            </a:r>
            <a:r>
              <a:rPr lang="en-US" dirty="0"/>
              <a:t>laws establishing “separate but </a:t>
            </a:r>
            <a:r>
              <a:rPr lang="en-US" dirty="0" smtClean="0"/>
              <a:t>equal” public </a:t>
            </a:r>
            <a:r>
              <a:rPr lang="en-US" dirty="0"/>
              <a:t>schools denied African </a:t>
            </a:r>
            <a:r>
              <a:rPr lang="en-US" dirty="0" smtClean="0"/>
              <a:t>American students </a:t>
            </a:r>
            <a:r>
              <a:rPr lang="en-US" dirty="0"/>
              <a:t>the equal education promised in </a:t>
            </a:r>
            <a:r>
              <a:rPr lang="en-US" dirty="0" smtClean="0"/>
              <a:t>the Fourteenth Amendment</a:t>
            </a:r>
          </a:p>
          <a:p>
            <a:r>
              <a:rPr lang="en-US" dirty="0" smtClean="0">
                <a:hlinkClick r:id="rId2"/>
              </a:rPr>
              <a:t>Overturns </a:t>
            </a:r>
            <a:r>
              <a:rPr lang="en-US" dirty="0" err="1" smtClean="0">
                <a:hlinkClick r:id="rId2"/>
              </a:rPr>
              <a:t>Plessy</a:t>
            </a:r>
            <a:r>
              <a:rPr lang="en-US" dirty="0" smtClean="0">
                <a:hlinkClick r:id="rId2"/>
              </a:rPr>
              <a:t> v Ferguson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Violence</a:t>
            </a:r>
            <a:r>
              <a:rPr lang="en-US" dirty="0" smtClean="0"/>
              <a:t> erupts in Little Rock AK, as troops are used to enforce The Court’s Decision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thebsreport.files.wordpress.com/2010/05/b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70" y="762000"/>
            <a:ext cx="917017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graphics8.nytimes.com/images/2006/12/10/weekinreview/10liptak.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914400"/>
            <a:ext cx="914399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http://cdn1.newsone.com/files/2010/09/little-rock-nine-school-inte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325" y="0"/>
            <a:ext cx="3876675" cy="4133850"/>
          </a:xfrm>
          <a:prstGeom prst="rect">
            <a:avLst/>
          </a:prstGeom>
          <a:noFill/>
        </p:spPr>
      </p:pic>
      <p:pic>
        <p:nvPicPr>
          <p:cNvPr id="32770" name="Picture 2" descr="http://www.sbmsteenpress.org/TP-yeswecan/5current/LR9/LittleRock195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3373"/>
            <a:ext cx="6477000" cy="3484627"/>
          </a:xfrm>
          <a:prstGeom prst="rect">
            <a:avLst/>
          </a:prstGeom>
          <a:noFill/>
        </p:spPr>
      </p:pic>
      <p:pic>
        <p:nvPicPr>
          <p:cNvPr id="32774" name="Picture 6" descr="http://sharing.wivb.com/sharewood/photo/2010/09/06/little_rock_nine_1957_ap_20100906122234_320_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0"/>
            <a:ext cx="4389118" cy="3657600"/>
          </a:xfrm>
          <a:prstGeom prst="rect">
            <a:avLst/>
          </a:prstGeom>
          <a:noFill/>
        </p:spPr>
      </p:pic>
      <p:pic>
        <p:nvPicPr>
          <p:cNvPr id="32776" name="Picture 8" descr="http://visionaryartistrymag.com/wp-content/uploads/2011/02/kllilro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1718" y="4038600"/>
            <a:ext cx="3892282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MLK </a:t>
            </a:r>
            <a:r>
              <a:rPr lang="en-US" dirty="0" err="1" smtClean="0">
                <a:hlinkClick r:id="rId2"/>
              </a:rPr>
              <a:t>Jr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Non violent resistance, Civil Disobedience</a:t>
            </a:r>
            <a:endParaRPr lang="en-US" dirty="0" smtClean="0"/>
          </a:p>
          <a:p>
            <a:r>
              <a:rPr lang="en-US" dirty="0" smtClean="0"/>
              <a:t>“Letter from a Birmingham Jail”</a:t>
            </a:r>
          </a:p>
          <a:p>
            <a:pPr lvl="1"/>
            <a:r>
              <a:rPr lang="en-US" dirty="0" smtClean="0"/>
              <a:t>White Religious leaders need to help in the Civil Rights Movement</a:t>
            </a:r>
          </a:p>
          <a:p>
            <a:r>
              <a:rPr lang="en-US" dirty="0" smtClean="0">
                <a:hlinkClick r:id="rId4"/>
              </a:rPr>
              <a:t>“I Have A Dream”</a:t>
            </a:r>
            <a:endParaRPr lang="en-US" dirty="0" smtClean="0"/>
          </a:p>
          <a:p>
            <a:pPr lvl="1"/>
            <a:r>
              <a:rPr lang="en-US" dirty="0" smtClean="0"/>
              <a:t>250,000 people at the Lincoln Memorial listen as King calls for peace and racial harmony in America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oneartprints.com/wp-content/uploads/2011/02/Civil-Rights-March-on-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amistadresource.org/LBimages/image_08_03_030_R07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19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cdn.babble.com/strollerderby/wp-content/uploads/2011/01/i-have-a-dream-speech-martin-luther-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634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stateandfed.com/E_Newsletter/images/2009/June/LBJ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79996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Civil Rights Act of 1964</a:t>
            </a:r>
            <a:endParaRPr lang="en-US" dirty="0" smtClean="0"/>
          </a:p>
          <a:p>
            <a:pPr lvl="1"/>
            <a:r>
              <a:rPr lang="en-US" dirty="0"/>
              <a:t>prohibited </a:t>
            </a:r>
            <a:r>
              <a:rPr lang="en-US" dirty="0" smtClean="0"/>
              <a:t>all discrimination </a:t>
            </a:r>
            <a:r>
              <a:rPr lang="en-US" dirty="0"/>
              <a:t>based on race, religion, </a:t>
            </a:r>
            <a:r>
              <a:rPr lang="en-US" dirty="0" smtClean="0"/>
              <a:t>national origin</a:t>
            </a:r>
            <a:r>
              <a:rPr lang="en-US" dirty="0"/>
              <a:t>, and </a:t>
            </a:r>
            <a:r>
              <a:rPr lang="en-US" dirty="0" smtClean="0"/>
              <a:t>gender</a:t>
            </a:r>
          </a:p>
          <a:p>
            <a:pPr lvl="1"/>
            <a:r>
              <a:rPr lang="en-US" dirty="0"/>
              <a:t>allowed all citizens the right to enter any park, </a:t>
            </a:r>
            <a:r>
              <a:rPr lang="en-US" dirty="0" smtClean="0"/>
              <a:t>restroom, library</a:t>
            </a:r>
            <a:r>
              <a:rPr lang="en-US" dirty="0"/>
              <a:t>, theater, and public building in the United States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Voting Rights Act of 1965</a:t>
            </a:r>
            <a:endParaRPr lang="en-US" dirty="0" smtClean="0"/>
          </a:p>
          <a:p>
            <a:pPr lvl="1"/>
            <a:r>
              <a:rPr lang="en-US" dirty="0" smtClean="0"/>
              <a:t>outlawed </a:t>
            </a:r>
            <a:r>
              <a:rPr lang="en-US" dirty="0"/>
              <a:t>the requirement for </a:t>
            </a:r>
            <a:r>
              <a:rPr lang="en-US" dirty="0" smtClean="0"/>
              <a:t>would-be voters </a:t>
            </a:r>
            <a:r>
              <a:rPr lang="en-US" dirty="0"/>
              <a:t>in the United States to take literacy tests to register to vote, because </a:t>
            </a:r>
            <a:r>
              <a:rPr lang="en-US" dirty="0" smtClean="0"/>
              <a:t>this requirement </a:t>
            </a:r>
            <a:r>
              <a:rPr lang="en-US" dirty="0"/>
              <a:t>was judged as unfair to </a:t>
            </a:r>
            <a:r>
              <a:rPr lang="en-US" dirty="0" smtClean="0"/>
              <a:t>minorities</a:t>
            </a:r>
          </a:p>
          <a:p>
            <a:r>
              <a:rPr lang="en-US" dirty="0" smtClean="0"/>
              <a:t>Civil Rights Act of 1968</a:t>
            </a:r>
          </a:p>
          <a:p>
            <a:pPr lvl="1"/>
            <a:r>
              <a:rPr lang="en-US" dirty="0" smtClean="0"/>
              <a:t>Prevented discrimination </a:t>
            </a:r>
            <a:r>
              <a:rPr lang="en-US" dirty="0"/>
              <a:t>in housing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mybackgroundcheck.com/blog/image.axd?picture=2010%2F7%2Fdiscrimi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22"/>
            <a:ext cx="4114800" cy="6866822"/>
          </a:xfrm>
          <a:prstGeom prst="rect">
            <a:avLst/>
          </a:prstGeom>
          <a:noFill/>
        </p:spPr>
      </p:pic>
      <p:pic>
        <p:nvPicPr>
          <p:cNvPr id="38916" name="Picture 4" descr="http://www.spartacus.schoolnet.co.uk/USAvoting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648" y="228600"/>
            <a:ext cx="4975352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georgiaencyclopedia.org/media_content/m-1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381000"/>
            <a:ext cx="4038600" cy="6057900"/>
          </a:xfrm>
          <a:prstGeom prst="rect">
            <a:avLst/>
          </a:prstGeom>
          <a:noFill/>
        </p:spPr>
      </p:pic>
      <p:pic>
        <p:nvPicPr>
          <p:cNvPr id="39940" name="Picture 4" descr="http://www.core-online.org/historyphotos/voting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-1"/>
            <a:ext cx="5792970" cy="4699959"/>
          </a:xfrm>
          <a:prstGeom prst="rect">
            <a:avLst/>
          </a:prstGeom>
          <a:noFill/>
        </p:spPr>
      </p:pic>
      <p:pic>
        <p:nvPicPr>
          <p:cNvPr id="39942" name="Picture 6" descr="http://www.visionaryproject.org/timeline/timeline_content/images/059a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753866"/>
            <a:ext cx="5638800" cy="410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Warren Court </a:t>
            </a:r>
            <a:r>
              <a:rPr lang="en-US" i="1" dirty="0" smtClean="0"/>
              <a:t>(</a:t>
            </a:r>
            <a:r>
              <a:rPr lang="en-US" i="1" dirty="0"/>
              <a:t>1950s and 1960s, the U.S. Supreme Court was headed by </a:t>
            </a:r>
            <a:r>
              <a:rPr lang="en-US" i="1" dirty="0" smtClean="0"/>
              <a:t>Chief Justice </a:t>
            </a:r>
            <a:r>
              <a:rPr lang="en-US" i="1" dirty="0"/>
              <a:t>Earl Warren</a:t>
            </a:r>
            <a:r>
              <a:rPr lang="en-US" i="1" dirty="0" smtClean="0"/>
              <a:t>)</a:t>
            </a:r>
          </a:p>
          <a:p>
            <a:pPr lvl="1"/>
            <a:r>
              <a:rPr lang="en-US" b="1" i="1" dirty="0" smtClean="0">
                <a:hlinkClick r:id="rId2"/>
              </a:rPr>
              <a:t>Brown v Board</a:t>
            </a:r>
            <a:endParaRPr lang="en-US" b="1" i="1" dirty="0" smtClean="0"/>
          </a:p>
          <a:p>
            <a:pPr lvl="2"/>
            <a:r>
              <a:rPr lang="en-US" dirty="0" smtClean="0"/>
              <a:t>segregation </a:t>
            </a:r>
            <a:r>
              <a:rPr lang="en-US" dirty="0"/>
              <a:t>in public schools </a:t>
            </a:r>
            <a:r>
              <a:rPr lang="en-US" dirty="0" smtClean="0"/>
              <a:t>was unconstitutional</a:t>
            </a:r>
          </a:p>
          <a:p>
            <a:pPr lvl="1"/>
            <a:r>
              <a:rPr lang="en-US" dirty="0"/>
              <a:t>Constitution includes the </a:t>
            </a:r>
            <a:r>
              <a:rPr lang="en-US" dirty="0" smtClean="0"/>
              <a:t>right to privacy</a:t>
            </a:r>
          </a:p>
          <a:p>
            <a:pPr lvl="1"/>
            <a:r>
              <a:rPr lang="en-US" dirty="0"/>
              <a:t>right of free speech protects students who wear armbands as </a:t>
            </a:r>
            <a:r>
              <a:rPr lang="en-US" dirty="0" smtClean="0"/>
              <a:t>an antiwar </a:t>
            </a:r>
            <a:r>
              <a:rPr lang="en-US" dirty="0"/>
              <a:t>protest on school </a:t>
            </a:r>
            <a:r>
              <a:rPr lang="en-US" dirty="0" smtClean="0"/>
              <a:t>grounds</a:t>
            </a:r>
          </a:p>
          <a:p>
            <a:pPr lvl="1"/>
            <a:r>
              <a:rPr lang="en-US" dirty="0"/>
              <a:t>all states must obey all decisions of </a:t>
            </a:r>
            <a:r>
              <a:rPr lang="en-US" dirty="0" smtClean="0"/>
              <a:t>the Supreme Court</a:t>
            </a:r>
          </a:p>
          <a:p>
            <a:pPr lvl="1"/>
            <a:r>
              <a:rPr lang="en-US" b="1" i="1" dirty="0" smtClean="0"/>
              <a:t>Miranda v Arizona</a:t>
            </a:r>
          </a:p>
          <a:p>
            <a:pPr lvl="2"/>
            <a:r>
              <a:rPr lang="en-US" dirty="0"/>
              <a:t>Police must inform suspects of their constitutional rights at the </a:t>
            </a:r>
            <a:r>
              <a:rPr lang="en-US" dirty="0" smtClean="0"/>
              <a:t>time of </a:t>
            </a:r>
            <a:r>
              <a:rPr lang="en-US" dirty="0"/>
              <a:t>arrest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2.maxwell.syr.edu/plegal/scales/miran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477"/>
            <a:ext cx="5410200" cy="684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38087240.nhd.weebly.com/uploads/3/6/6/9/3669887/3597538_orig.jpg?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769" y="304800"/>
            <a:ext cx="9200769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SNCC vs. SCLC</a:t>
            </a:r>
          </a:p>
          <a:p>
            <a:pPr lvl="1"/>
            <a:r>
              <a:rPr lang="en-US" dirty="0" smtClean="0"/>
              <a:t>See your chart</a:t>
            </a:r>
          </a:p>
          <a:p>
            <a:r>
              <a:rPr lang="en-US" dirty="0" smtClean="0"/>
              <a:t>Sit ins occurred segregated </a:t>
            </a:r>
            <a:r>
              <a:rPr lang="en-US" dirty="0"/>
              <a:t>lunch </a:t>
            </a:r>
            <a:r>
              <a:rPr lang="en-US" dirty="0" smtClean="0"/>
              <a:t>counters all </a:t>
            </a:r>
            <a:r>
              <a:rPr lang="en-US" dirty="0"/>
              <a:t>across the South</a:t>
            </a:r>
            <a:endParaRPr lang="en-US" dirty="0" smtClean="0"/>
          </a:p>
          <a:p>
            <a:r>
              <a:rPr lang="en-US" dirty="0" smtClean="0"/>
              <a:t>Freedom </a:t>
            </a:r>
            <a:r>
              <a:rPr lang="en-US" dirty="0"/>
              <a:t>rides on interstate </a:t>
            </a:r>
            <a:r>
              <a:rPr lang="en-US" dirty="0" smtClean="0"/>
              <a:t>buses to </a:t>
            </a:r>
            <a:r>
              <a:rPr lang="en-US" dirty="0"/>
              <a:t>determine if southern </a:t>
            </a:r>
            <a:r>
              <a:rPr lang="en-US" dirty="0" smtClean="0"/>
              <a:t>states would </a:t>
            </a:r>
            <a:r>
              <a:rPr lang="en-US" dirty="0"/>
              <a:t>enforce laws </a:t>
            </a:r>
            <a:r>
              <a:rPr lang="en-US" dirty="0" smtClean="0"/>
              <a:t>against segregation </a:t>
            </a:r>
            <a:r>
              <a:rPr lang="en-US" dirty="0"/>
              <a:t>in public transportation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xtimeline.com/__UserPic_Large/1674/ELT200803030732474588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66551" cy="3733800"/>
          </a:xfrm>
          <a:prstGeom prst="rect">
            <a:avLst/>
          </a:prstGeom>
          <a:noFill/>
        </p:spPr>
      </p:pic>
      <p:pic>
        <p:nvPicPr>
          <p:cNvPr id="44036" name="Picture 4" descr="http://www.ibiblio.org/sncc/pictures/FreedomRides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466" y="2133600"/>
            <a:ext cx="4653534" cy="4724400"/>
          </a:xfrm>
          <a:prstGeom prst="rect">
            <a:avLst/>
          </a:prstGeom>
          <a:noFill/>
        </p:spPr>
      </p:pic>
      <p:pic>
        <p:nvPicPr>
          <p:cNvPr id="44038" name="Picture 6" descr="http://www.financialfreedomriders.com/images/Freedom_Riders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3733800"/>
            <a:ext cx="46863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nashvillecitypaper.com/files/citypaper/imagecache/story_center/images/Nashville-sit-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22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JFK Assassination, 1963</a:t>
            </a:r>
          </a:p>
          <a:p>
            <a:r>
              <a:rPr lang="en-US" dirty="0" smtClean="0"/>
              <a:t>MLK Jr. Assassination, 1968</a:t>
            </a:r>
          </a:p>
          <a:p>
            <a:pPr lvl="1"/>
            <a:r>
              <a:rPr lang="en-US" dirty="0"/>
              <a:t>riots in over </a:t>
            </a:r>
            <a:r>
              <a:rPr lang="en-US" dirty="0" smtClean="0"/>
              <a:t>100 cities </a:t>
            </a:r>
            <a:r>
              <a:rPr lang="en-US" dirty="0"/>
              <a:t>across </a:t>
            </a:r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Senator Robert Kennedy(President Elect) calms Americans and helps pass the Civil Rights Act of 1968 in MLK’s memory</a:t>
            </a:r>
          </a:p>
          <a:p>
            <a:r>
              <a:rPr lang="en-US" dirty="0" smtClean="0">
                <a:hlinkClick r:id="rId2"/>
              </a:rPr>
              <a:t>Robert Kennedy Assassination, 1968</a:t>
            </a:r>
            <a:endParaRPr lang="en-US" dirty="0" smtClean="0"/>
          </a:p>
          <a:p>
            <a:pPr lvl="1"/>
            <a:r>
              <a:rPr lang="en-US" dirty="0" smtClean="0"/>
              <a:t>desired </a:t>
            </a:r>
            <a:r>
              <a:rPr lang="en-US" dirty="0"/>
              <a:t>for </a:t>
            </a:r>
            <a:r>
              <a:rPr lang="en-US" dirty="0" smtClean="0"/>
              <a:t>social reform </a:t>
            </a:r>
            <a:r>
              <a:rPr lang="en-US" dirty="0"/>
              <a:t>and </a:t>
            </a:r>
            <a:r>
              <a:rPr lang="en-US" dirty="0" smtClean="0"/>
              <a:t>opposed the Vietnam War</a:t>
            </a:r>
          </a:p>
          <a:p>
            <a:pPr lvl="1"/>
            <a:r>
              <a:rPr lang="en-US" dirty="0" smtClean="0"/>
              <a:t>Shot while running for President the same night he won the primaries in California + South Dakota</a:t>
            </a:r>
          </a:p>
          <a:p>
            <a:r>
              <a:rPr lang="en-US" dirty="0" smtClean="0">
                <a:hlinkClick r:id="rId3"/>
              </a:rPr>
              <a:t>Democratic National Convention, 1968</a:t>
            </a:r>
            <a:endParaRPr lang="en-US" dirty="0" smtClean="0"/>
          </a:p>
          <a:p>
            <a:pPr lvl="1"/>
            <a:r>
              <a:rPr lang="en-US" dirty="0" smtClean="0"/>
              <a:t>Violence and riots erupt on Live TV</a:t>
            </a:r>
          </a:p>
          <a:p>
            <a:pPr lvl="1"/>
            <a:r>
              <a:rPr lang="en-US" dirty="0" smtClean="0"/>
              <a:t>Armed police and protesters square off</a:t>
            </a:r>
            <a:endParaRPr lang="en-US" dirty="0"/>
          </a:p>
        </p:txBody>
      </p:sp>
      <p:pic>
        <p:nvPicPr>
          <p:cNvPr id="4" name="Picture 2" descr="http://trworkbench.com/blog/wp-content/johnjoh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0"/>
            <a:ext cx="1828800" cy="247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LBJ’s Great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President Johnson wanted to give all </a:t>
            </a:r>
            <a:r>
              <a:rPr lang="en-US" dirty="0"/>
              <a:t>Americans a </a:t>
            </a:r>
            <a:r>
              <a:rPr lang="en-US" dirty="0" smtClean="0"/>
              <a:t>“better” </a:t>
            </a:r>
            <a:r>
              <a:rPr lang="en-US" dirty="0"/>
              <a:t>standard of living and greater opportunities regardless of </a:t>
            </a:r>
            <a:r>
              <a:rPr lang="en-US" dirty="0" smtClean="0"/>
              <a:t>their background</a:t>
            </a:r>
          </a:p>
          <a:p>
            <a:r>
              <a:rPr lang="en-US" dirty="0" smtClean="0"/>
              <a:t>Improve </a:t>
            </a:r>
            <a:r>
              <a:rPr lang="en-US" dirty="0"/>
              <a:t>elementary and secondary education, </a:t>
            </a:r>
            <a:r>
              <a:rPr lang="en-US" dirty="0" smtClean="0"/>
              <a:t>to protect </a:t>
            </a:r>
            <a:r>
              <a:rPr lang="en-US" dirty="0"/>
              <a:t>the environment, and to reform immigration policies</a:t>
            </a:r>
            <a:endParaRPr lang="en-US" dirty="0" smtClean="0"/>
          </a:p>
          <a:p>
            <a:r>
              <a:rPr lang="en-US" dirty="0" smtClean="0"/>
              <a:t>Medicare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Gov’t</a:t>
            </a:r>
            <a:r>
              <a:rPr lang="en-US" dirty="0" smtClean="0"/>
              <a:t> provides healthcare insurance and benefits  for citizens over the age of 65</a:t>
            </a:r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http://www.oaklandseen.com/wp-content/uploads/2011/01/mlk_rfk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3537" cy="3810000"/>
          </a:xfrm>
          <a:prstGeom prst="rect">
            <a:avLst/>
          </a:prstGeom>
          <a:noFill/>
        </p:spPr>
      </p:pic>
      <p:pic>
        <p:nvPicPr>
          <p:cNvPr id="45060" name="Picture 4" descr="http://www.onlineusanews.com/wp-content/uploads/2011/01/John-F.-Kennedy-Assass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643" y="0"/>
            <a:ext cx="4532357" cy="6858000"/>
          </a:xfrm>
          <a:prstGeom prst="rect">
            <a:avLst/>
          </a:prstGeom>
          <a:noFill/>
        </p:spPr>
      </p:pic>
      <p:pic>
        <p:nvPicPr>
          <p:cNvPr id="45062" name="Picture 6" descr="http://www.ebonyinspired.com/wp-content/uploads/2010/04/king_caske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90900"/>
            <a:ext cx="47434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www.sfbayview.com/wp-content/uploads/mlk-assassination-rebellion-memphis-1968-by-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85000" cy="4191000"/>
          </a:xfrm>
          <a:prstGeom prst="rect">
            <a:avLst/>
          </a:prstGeom>
          <a:noFill/>
        </p:spPr>
      </p:pic>
      <p:pic>
        <p:nvPicPr>
          <p:cNvPr id="46086" name="Picture 6" descr="http://latimesblogs.latimes.com/thedailymirror/images/2008/06/01/chicago_1968_0829_demo_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508" y="0"/>
            <a:ext cx="4212491" cy="3352800"/>
          </a:xfrm>
          <a:prstGeom prst="rect">
            <a:avLst/>
          </a:prstGeom>
          <a:noFill/>
        </p:spPr>
      </p:pic>
      <p:pic>
        <p:nvPicPr>
          <p:cNvPr id="46088" name="Picture 8" descr="http://www.southloophistory.org/images/1968conv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038600"/>
            <a:ext cx="4326443" cy="2819400"/>
          </a:xfrm>
          <a:prstGeom prst="rect">
            <a:avLst/>
          </a:prstGeom>
          <a:noFill/>
        </p:spPr>
      </p:pic>
      <p:pic>
        <p:nvPicPr>
          <p:cNvPr id="46084" name="Picture 4" descr="http://www.fromthevaultradio.org/home/wp-content/images/FTV095_Chicago%201966%20-%20Portrait%20of%20a%20City/1968%20dn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819400"/>
            <a:ext cx="566436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hoto of Richard M. Nix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79996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300" name="Picture 4" descr="http://3.bp.blogspot.com/_lZcgjD2aF08/TMLDuUvxY8I/AAAAAAAAAGk/2MLW2n-t7c0/s1600/vietnam-war-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76449"/>
            <a:ext cx="5810250" cy="4781551"/>
          </a:xfrm>
          <a:prstGeom prst="rect">
            <a:avLst/>
          </a:prstGeom>
          <a:noFill/>
        </p:spPr>
      </p:pic>
      <p:pic>
        <p:nvPicPr>
          <p:cNvPr id="55302" name="Picture 6" descr="http://www.learnhistory.org.uk/vietnam/protex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4648199" cy="3546694"/>
          </a:xfrm>
          <a:prstGeom prst="rect">
            <a:avLst/>
          </a:prstGeom>
          <a:noFill/>
        </p:spPr>
      </p:pic>
      <p:pic>
        <p:nvPicPr>
          <p:cNvPr id="55298" name="Picture 2" descr="http://www.historyplace.com/unitedstates/vietnam/vietnam-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475" y="0"/>
            <a:ext cx="2295525" cy="4943476"/>
          </a:xfrm>
          <a:prstGeom prst="rect">
            <a:avLst/>
          </a:prstGeom>
          <a:noFill/>
        </p:spPr>
      </p:pic>
      <p:pic>
        <p:nvPicPr>
          <p:cNvPr id="55304" name="Picture 8" descr="http://myhero.com/images/Peacemaker/Hayslip/g1_u29531_vietnam_w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33800"/>
            <a:ext cx="356016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Ho Chi Minh leads Communists lead rebellion to liberate Vietnam form French control</a:t>
            </a:r>
          </a:p>
          <a:p>
            <a:r>
              <a:rPr lang="en-US" dirty="0" smtClean="0"/>
              <a:t>US </a:t>
            </a:r>
            <a:r>
              <a:rPr lang="en-US" dirty="0" err="1" smtClean="0"/>
              <a:t>govt</a:t>
            </a:r>
            <a:r>
              <a:rPr lang="en-US" dirty="0" smtClean="0"/>
              <a:t> helps Ngo </a:t>
            </a:r>
            <a:r>
              <a:rPr lang="en-US" dirty="0" err="1" smtClean="0"/>
              <a:t>Dinh</a:t>
            </a:r>
            <a:r>
              <a:rPr lang="en-US" dirty="0" smtClean="0"/>
              <a:t> Diem stay in power in South Vietnam because he is anti-communist</a:t>
            </a:r>
          </a:p>
          <a:p>
            <a:r>
              <a:rPr lang="en-US" dirty="0" smtClean="0"/>
              <a:t>The Vietcong constantly use guerilla tactics to oppose Diem and the US forces in South Vietnam</a:t>
            </a:r>
          </a:p>
          <a:p>
            <a:r>
              <a:rPr lang="en-US" dirty="0" smtClean="0"/>
              <a:t>The Tonkin Gulf Resolution in 1964, gives the President the power to send troops to Vietnam without a Congressional Declaration of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1.bp.blogspot.com/_P6bgLo1z_aw/SeGJZG75S0I/AAAAAAAAAkw/pp-yvqltkBA/s400/Ho+Chi+Minh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252720" cy="4191000"/>
          </a:xfrm>
          <a:prstGeom prst="rect">
            <a:avLst/>
          </a:prstGeom>
          <a:noFill/>
        </p:spPr>
      </p:pic>
      <p:pic>
        <p:nvPicPr>
          <p:cNvPr id="5" name="Picture 2" descr="http://www.executedtoday.com/images/Diem_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908" y="609600"/>
            <a:ext cx="4316092" cy="569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1965- US Sends troops into Vietnam to fight the Vietcong and the North Vietnamese Army</a:t>
            </a:r>
          </a:p>
          <a:p>
            <a:pPr lvl="1"/>
            <a:r>
              <a:rPr lang="en-US" dirty="0" smtClean="0"/>
              <a:t>Most soldiers fighting in Vietnam were drafted into the military against their will</a:t>
            </a:r>
          </a:p>
          <a:p>
            <a:pPr lvl="1"/>
            <a:r>
              <a:rPr lang="en-US" dirty="0" smtClean="0"/>
              <a:t>As the number of people drafted grows, so did Americans opposition to the War</a:t>
            </a:r>
          </a:p>
          <a:p>
            <a:r>
              <a:rPr lang="en-US" dirty="0" smtClean="0"/>
              <a:t>1968- </a:t>
            </a:r>
            <a:r>
              <a:rPr lang="en-US" dirty="0" err="1" smtClean="0"/>
              <a:t>Tet</a:t>
            </a:r>
            <a:r>
              <a:rPr lang="en-US" dirty="0" smtClean="0"/>
              <a:t> Offensive</a:t>
            </a:r>
          </a:p>
          <a:p>
            <a:r>
              <a:rPr lang="en-US" dirty="0" smtClean="0"/>
              <a:t>1973- US sign Peace Treaty and troops leave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b="1" dirty="0" err="1" smtClean="0"/>
              <a:t>Tet</a:t>
            </a:r>
            <a:r>
              <a:rPr lang="en-US" b="1" smtClean="0"/>
              <a:t> </a:t>
            </a:r>
            <a:r>
              <a:rPr lang="en-US" b="1" smtClean="0"/>
              <a:t>Offensive (1968)</a:t>
            </a:r>
            <a:endParaRPr lang="en-US" b="1" dirty="0" smtClean="0"/>
          </a:p>
          <a:p>
            <a:pPr lvl="1"/>
            <a:r>
              <a:rPr lang="en-US" b="1" dirty="0" smtClean="0"/>
              <a:t> aggressive </a:t>
            </a:r>
            <a:r>
              <a:rPr lang="en-US" dirty="0" smtClean="0"/>
              <a:t>attack of over 100 South Vietnamese towns,</a:t>
            </a:r>
          </a:p>
          <a:p>
            <a:pPr lvl="1"/>
            <a:r>
              <a:rPr lang="en-US" dirty="0" smtClean="0"/>
              <a:t>12 American air bases</a:t>
            </a:r>
          </a:p>
          <a:p>
            <a:pPr lvl="1"/>
            <a:r>
              <a:rPr lang="en-US" dirty="0" smtClean="0"/>
              <a:t>U.S. embassy in South Vietnam</a:t>
            </a:r>
          </a:p>
          <a:p>
            <a:pPr lvl="1"/>
            <a:r>
              <a:rPr lang="en-US" dirty="0" smtClean="0"/>
              <a:t>Demonstrated a lack of control of the conflict by Americans</a:t>
            </a:r>
          </a:p>
          <a:p>
            <a:pPr lvl="1"/>
            <a:r>
              <a:rPr lang="en-US" dirty="0" smtClean="0"/>
              <a:t>Many Americans at home turned against the war and against the Johnson administration, which had claimed the enemy was near defeat.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www.data360.org/temp/dsg535_500_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97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hewe.cc/thewei/&amp;_/images7/us/iraq-vietnam-graph-cesca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22970"/>
            <a:ext cx="8382000" cy="6880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ffordablehousinginstitute.org/blogs/us/lbj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00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Vietnam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Anti–Vietnam Movement</a:t>
            </a:r>
          </a:p>
          <a:p>
            <a:r>
              <a:rPr lang="en-US" dirty="0" smtClean="0"/>
              <a:t>Americans against the conflict in Vietnam became more vocal in their opposition as the situation dragged on. </a:t>
            </a:r>
          </a:p>
          <a:p>
            <a:r>
              <a:rPr lang="en-US" dirty="0" smtClean="0"/>
              <a:t>Many antiwar groups started on college campuses to urge the government to end selective service (the draft) and to bring home all American troops from Vietnam. </a:t>
            </a:r>
          </a:p>
          <a:p>
            <a:r>
              <a:rPr lang="en-US" dirty="0" smtClean="0"/>
              <a:t>They used many of the same tactics as groups fighting for civil rights, including sit-ins, marches, and demonstrations. </a:t>
            </a:r>
          </a:p>
          <a:p>
            <a:r>
              <a:rPr lang="en-US" dirty="0" smtClean="0"/>
              <a:t>Some protesters radical, burning their draft cards, going to prison rather than going to Vietnam, and even fleeing to Canada.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http://static.howstuffworks.com/gif/protes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</p:spPr>
      </p:pic>
      <p:pic>
        <p:nvPicPr>
          <p:cNvPr id="57350" name="Picture 6" descr="http://filebox.vt.edu/users/jabates1/digitaltimeline/Timeline/Vietnam%20War%20Stand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44766" cy="3505200"/>
          </a:xfrm>
          <a:prstGeom prst="rect">
            <a:avLst/>
          </a:prstGeom>
          <a:noFill/>
        </p:spPr>
      </p:pic>
      <p:pic>
        <p:nvPicPr>
          <p:cNvPr id="57352" name="Picture 8" descr="http://www.peacebuttons.info/E-News/images/VietnamDCbutton4.17.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65477"/>
            <a:ext cx="3429000" cy="3392523"/>
          </a:xfrm>
          <a:prstGeom prst="rect">
            <a:avLst/>
          </a:prstGeom>
          <a:noFill/>
        </p:spPr>
      </p:pic>
      <p:pic>
        <p:nvPicPr>
          <p:cNvPr id="57346" name="Picture 2" descr="http://www.boomerslife.org/anti-war_vietnam_war_protest_ral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65132"/>
            <a:ext cx="5105400" cy="3892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 State </a:t>
            </a:r>
            <a:r>
              <a:rPr lang="en-US" sz="2400" dirty="0" smtClean="0"/>
              <a:t>(university in Ohio)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digitaljournalist.org/issue0005/images/Fil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5062"/>
            <a:ext cx="7086600" cy="5632938"/>
          </a:xfrm>
          <a:prstGeom prst="rect">
            <a:avLst/>
          </a:prstGeom>
          <a:noFill/>
        </p:spPr>
      </p:pic>
      <p:pic>
        <p:nvPicPr>
          <p:cNvPr id="56324" name="Picture 4" descr="http://2.bp.blogspot.com/_Dm4sFu73cJo/S9rOFS50LNI/AAAAAAAAY9o/KPq8GJbXnAk/s1600/01aaa-kent-guards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3198911"/>
            <a:ext cx="4114800" cy="365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obit-mag.com/media/image/lyndonjohnsongreetsamericantroopsinvietnam1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34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nationalreview.com/images/chart_murdock_051206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15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Truman integrates the military and ends discrimination in hiring of federal employees</a:t>
            </a:r>
          </a:p>
          <a:p>
            <a:r>
              <a:rPr lang="en-US" dirty="0"/>
              <a:t>TV news coverage of </a:t>
            </a:r>
            <a:r>
              <a:rPr lang="en-US" dirty="0" smtClean="0"/>
              <a:t>the civil </a:t>
            </a:r>
            <a:r>
              <a:rPr lang="en-US" dirty="0"/>
              <a:t>rights movement helped many </a:t>
            </a:r>
            <a:r>
              <a:rPr lang="en-US" dirty="0" smtClean="0"/>
              <a:t>Americans turn </a:t>
            </a:r>
            <a:r>
              <a:rPr lang="en-US" dirty="0"/>
              <a:t>their sympathies toward ending </a:t>
            </a:r>
            <a:r>
              <a:rPr lang="en-US" dirty="0" smtClean="0"/>
              <a:t>racial segregation</a:t>
            </a:r>
            <a:endParaRPr lang="en-US" dirty="0"/>
          </a:p>
        </p:txBody>
      </p:sp>
      <p:pic>
        <p:nvPicPr>
          <p:cNvPr id="4" name="Picture 2" descr="http://www.trumanlibrary.org/photographs/72-3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1295400"/>
            <a:ext cx="4591050" cy="341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3.bp.blogspot.com/_lQHu3cZMqMM/S7q3SH-Oy2I/AAAAAAAAACw/pvigQa9Yirc/s1600/CIVIL+RIGHTS+MOV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53267"/>
            <a:ext cx="6858000" cy="6911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media-1.web.britannica.com/eb-media/96/71296-004-0B8CB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1318"/>
            <a:ext cx="9144000" cy="6999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816</Words>
  <Application>Microsoft Office PowerPoint</Application>
  <PresentationFormat>On-screen Show (4:3)</PresentationFormat>
  <Paragraphs>84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Test #11</vt:lpstr>
      <vt:lpstr>Slide 2</vt:lpstr>
      <vt:lpstr>LBJ’s Great Society</vt:lpstr>
      <vt:lpstr>Slide 4</vt:lpstr>
      <vt:lpstr>Slide 5</vt:lpstr>
      <vt:lpstr>Slide 6</vt:lpstr>
      <vt:lpstr>Civil Rights Movement</vt:lpstr>
      <vt:lpstr>Slide 8</vt:lpstr>
      <vt:lpstr>Slide 9</vt:lpstr>
      <vt:lpstr>Slide 10</vt:lpstr>
      <vt:lpstr>Civil Rights Movement</vt:lpstr>
      <vt:lpstr>Civil Rights Movement</vt:lpstr>
      <vt:lpstr>Slide 13</vt:lpstr>
      <vt:lpstr>Slide 14</vt:lpstr>
      <vt:lpstr>Slide 15</vt:lpstr>
      <vt:lpstr>Civil Rights Movement</vt:lpstr>
      <vt:lpstr>Slide 17</vt:lpstr>
      <vt:lpstr>Slide 18</vt:lpstr>
      <vt:lpstr>Slide 19</vt:lpstr>
      <vt:lpstr>Civil Rights Movement</vt:lpstr>
      <vt:lpstr>Slide 21</vt:lpstr>
      <vt:lpstr>Slide 22</vt:lpstr>
      <vt:lpstr>Civil Rights Movement</vt:lpstr>
      <vt:lpstr>Slide 24</vt:lpstr>
      <vt:lpstr>Slide 25</vt:lpstr>
      <vt:lpstr>Civil Rights Movement</vt:lpstr>
      <vt:lpstr>Slide 27</vt:lpstr>
      <vt:lpstr>Slide 28</vt:lpstr>
      <vt:lpstr>Civil Rights Movement</vt:lpstr>
      <vt:lpstr>Slide 30</vt:lpstr>
      <vt:lpstr>Slide 31</vt:lpstr>
      <vt:lpstr>Slide 32</vt:lpstr>
      <vt:lpstr>Slide 33</vt:lpstr>
      <vt:lpstr>Vietnam Conflict</vt:lpstr>
      <vt:lpstr>Slide 35</vt:lpstr>
      <vt:lpstr>Vietnam Conflict</vt:lpstr>
      <vt:lpstr>Vietnam Conflict</vt:lpstr>
      <vt:lpstr>Slide 38</vt:lpstr>
      <vt:lpstr>Slide 39</vt:lpstr>
      <vt:lpstr>Vietnam Conflict</vt:lpstr>
      <vt:lpstr>Slide 41</vt:lpstr>
      <vt:lpstr>Kent State (university in Ohio)</vt:lpstr>
    </vt:vector>
  </TitlesOfParts>
  <Company>BCSS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#11</dc:title>
  <dc:creator>michael.lawley</dc:creator>
  <cp:lastModifiedBy>michael.lawley</cp:lastModifiedBy>
  <cp:revision>68</cp:revision>
  <dcterms:created xsi:type="dcterms:W3CDTF">2011-04-20T13:33:01Z</dcterms:created>
  <dcterms:modified xsi:type="dcterms:W3CDTF">2011-05-02T16:11:19Z</dcterms:modified>
</cp:coreProperties>
</file>